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5" name="Group 117"/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14" name="Rectangle 102"/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5" name="Rectangle 103"/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6" name="Rectangle 3"/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7" name="Rectangle 4"/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8" name="Rectangle 5"/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9" name="Rectangle 6"/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" name="Rectangle 7"/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21" name="Group 8"/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23" name="AutoShape 9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4" name="Rectangle 10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grpSp>
              <p:nvGrpSpPr>
                <p:cNvPr id="25" name="Group 11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71" name="Freeform 1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72" name="Freeform 1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grpSp>
                <p:nvGrpSpPr>
                  <p:cNvPr id="73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4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4" cy="112"/>
                      <a:chOff x="0" y="283"/>
                      <a:chExt cx="5759" cy="220"/>
                    </a:xfrm>
                  </p:grpSpPr>
                  <p:grpSp>
                    <p:nvGrpSpPr>
                      <p:cNvPr id="88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108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4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89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2" cy="220"/>
                        <a:chOff x="241" y="720"/>
                        <a:chExt cx="3980" cy="1064"/>
                      </a:xfrm>
                    </p:grpSpPr>
                    <p:sp>
                      <p:nvSpPr>
                        <p:cNvPr id="105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2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106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6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90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4" cy="220"/>
                        <a:chOff x="1646" y="283"/>
                        <a:chExt cx="824" cy="220"/>
                      </a:xfrm>
                    </p:grpSpPr>
                    <p:sp>
                      <p:nvSpPr>
                        <p:cNvPr id="103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104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91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2" y="720"/>
                        <a:chExt cx="3980" cy="1064"/>
                      </a:xfrm>
                    </p:grpSpPr>
                    <p:sp>
                      <p:nvSpPr>
                        <p:cNvPr id="101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6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102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20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92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2" cy="220"/>
                        <a:chOff x="238" y="720"/>
                        <a:chExt cx="3980" cy="1064"/>
                      </a:xfrm>
                    </p:grpSpPr>
                    <p:sp>
                      <p:nvSpPr>
                        <p:cNvPr id="99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100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93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2" cy="220"/>
                        <a:chOff x="239" y="720"/>
                        <a:chExt cx="3980" cy="1064"/>
                      </a:xfrm>
                    </p:grpSpPr>
                    <p:sp>
                      <p:nvSpPr>
                        <p:cNvPr id="97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98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5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94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2" cy="220"/>
                        <a:chOff x="239" y="720"/>
                        <a:chExt cx="3981" cy="1064"/>
                      </a:xfrm>
                    </p:grpSpPr>
                    <p:sp>
                      <p:nvSpPr>
                        <p:cNvPr id="95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2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96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7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5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6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87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76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84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85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77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82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83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78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0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81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79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ea typeface="+mn-ea"/>
                      </a:endParaRPr>
                    </a:p>
                  </p:txBody>
                </p:sp>
              </p:grpSp>
            </p:grpSp>
            <p:grpSp>
              <p:nvGrpSpPr>
                <p:cNvPr id="26" name="Group 50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3" name="Freeform 51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34" name="Freeform 52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grpSp>
                <p:nvGrpSpPr>
                  <p:cNvPr id="3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6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4" cy="112"/>
                      <a:chOff x="0" y="283"/>
                      <a:chExt cx="5759" cy="220"/>
                    </a:xfrm>
                  </p:grpSpPr>
                  <p:grpSp>
                    <p:nvGrpSpPr>
                      <p:cNvPr id="50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9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70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4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51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2" cy="220"/>
                        <a:chOff x="241" y="720"/>
                        <a:chExt cx="3980" cy="1064"/>
                      </a:xfrm>
                    </p:grpSpPr>
                    <p:sp>
                      <p:nvSpPr>
                        <p:cNvPr id="67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2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68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6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52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4" cy="220"/>
                        <a:chOff x="1646" y="283"/>
                        <a:chExt cx="824" cy="220"/>
                      </a:xfrm>
                    </p:grpSpPr>
                    <p:sp>
                      <p:nvSpPr>
                        <p:cNvPr id="65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66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53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2" y="720"/>
                        <a:chExt cx="3980" cy="1064"/>
                      </a:xfrm>
                    </p:grpSpPr>
                    <p:sp>
                      <p:nvSpPr>
                        <p:cNvPr id="63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6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64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20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54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2" cy="220"/>
                        <a:chOff x="238" y="720"/>
                        <a:chExt cx="3980" cy="1064"/>
                      </a:xfrm>
                    </p:grpSpPr>
                    <p:sp>
                      <p:nvSpPr>
                        <p:cNvPr id="61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62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55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2" cy="220"/>
                        <a:chOff x="239" y="720"/>
                        <a:chExt cx="3980" cy="1064"/>
                      </a:xfrm>
                    </p:grpSpPr>
                    <p:sp>
                      <p:nvSpPr>
                        <p:cNvPr id="59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60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5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56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2" cy="220"/>
                        <a:chOff x="239" y="720"/>
                        <a:chExt cx="3981" cy="1064"/>
                      </a:xfrm>
                    </p:grpSpPr>
                    <p:sp>
                      <p:nvSpPr>
                        <p:cNvPr id="57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2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58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7" y="720"/>
                          <a:ext cx="200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37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8" name="Freeform 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49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38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6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47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39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44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45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40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2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43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41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ea typeface="+mn-ea"/>
                      </a:endParaRPr>
                    </a:p>
                  </p:txBody>
                </p:sp>
              </p:grpSp>
            </p:grpSp>
            <p:grpSp>
              <p:nvGrpSpPr>
                <p:cNvPr id="27" name="Group 89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" name="Freeform 90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32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</p:grpSp>
            <p:sp>
              <p:nvSpPr>
                <p:cNvPr id="28" name="Freeform 92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9" name="Freeform 93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30" name="Rectangle 94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  <p:sp>
            <p:nvSpPr>
              <p:cNvPr id="22" name="Rectangle 105"/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6" name="Group 108"/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11" name="AutoShape 109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2" name="AutoShape 110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3" name="AutoShape 111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112"/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8" name="AutoShape 113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" name="AutoShape 114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" name="AutoShape 115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33887" name="Rectangle 9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88" name="Rectangle 9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9" name="Rectangle 9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" name="Rectangle 9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" name="Rectangle 9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F9192-C4D0-4BED-883F-99CB7B2A0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B73B8-E131-4A19-87D4-8D227B0F5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C2998-4E73-4784-820C-EABAC1A6E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40611-8F0A-459F-BFF3-FE57C91FD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92536-B1BB-47F1-9187-3DB305C14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84195-E5B6-45E7-9EB3-EE8A1022A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9094-7584-44B4-A92B-904E51410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08C56-9941-4770-8204-0E7B1564B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97EF4-C444-4384-8FB2-0FC642456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D5895-885F-4DF7-935D-1EBD56896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925DB-31C6-4973-9294-983938C69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100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2531" name="Rectangle 3"/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2532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2533" name="Rectangle 5"/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2534" name="Rectangle 6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2535" name="Rectangle 7"/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1039" name="Group 8"/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22537" name="AutoShape 9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2538" name="Rectangle 10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grpSp>
              <p:nvGrpSpPr>
                <p:cNvPr id="1042" name="Group 11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grpSp>
                <p:nvGrpSpPr>
                  <p:cNvPr id="1090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91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105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45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46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106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48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49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107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22551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9" y="283"/>
                          <a:ext cx="413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52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108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54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55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109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57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58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110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60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61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111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63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64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92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22566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567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093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22569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570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094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22572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573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095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22575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576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22577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ea typeface="+mn-ea"/>
                      </a:endParaRPr>
                    </a:p>
                  </p:txBody>
                </p:sp>
              </p:grpSp>
            </p:grpSp>
            <p:grpSp>
              <p:nvGrpSpPr>
                <p:cNvPr id="1043" name="Group 50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grpSp>
                <p:nvGrpSpPr>
                  <p:cNvPr id="1052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53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067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84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85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068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87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88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069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22590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9" y="283"/>
                          <a:ext cx="413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91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070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93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94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071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96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597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072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599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600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1073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22602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  <p:sp>
                      <p:nvSpPr>
                        <p:cNvPr id="22603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en-US">
                            <a:ea typeface="+mn-ea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54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22605" name="Freeform 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606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05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22608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609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05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22611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612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grpSp>
                  <p:nvGrpSpPr>
                    <p:cNvPr id="1057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22614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  <p:sp>
                    <p:nvSpPr>
                      <p:cNvPr id="22615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22616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ea typeface="+mn-ea"/>
                      </a:endParaRPr>
                    </a:p>
                  </p:txBody>
                </p:sp>
              </p:grpSp>
            </p:grpSp>
            <p:grpSp>
              <p:nvGrpSpPr>
                <p:cNvPr id="1044" name="Group 89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22618" name="Freeform 90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</p:grpSp>
            <p:sp>
              <p:nvSpPr>
                <p:cNvPr id="22620" name="Freeform 92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2621" name="Freeform 93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2622" name="Rectangle 94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</p:grpSp>
        <p:sp>
          <p:nvSpPr>
            <p:cNvPr id="22629" name="Rectangle 101"/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1027" name="Rectangle 9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9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625" name="Rectangle 9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i="1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26" name="Rectangle 9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27" name="Rectangle 9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tx2"/>
                </a:solidFill>
              </a:defRPr>
            </a:lvl1pPr>
          </a:lstStyle>
          <a:p>
            <a:fld id="{378B19D8-BCDD-4AC3-8BCF-47D211D9DE8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Point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Line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Line segment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Ray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Plane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Parallel lines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Intersecting lines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Angles</a:t>
            </a:r>
          </a:p>
          <a:p>
            <a:pPr eaLnBrk="1" hangingPunct="1">
              <a:buFontTx/>
              <a:buNone/>
            </a:pPr>
            <a:endParaRPr lang="en-US" sz="2800" b="1" i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Obtuse Angles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 an angle that is </a:t>
            </a:r>
            <a:r>
              <a:rPr lang="en-US" b="1" i="1" smtClean="0"/>
              <a:t>more </a:t>
            </a:r>
            <a:r>
              <a:rPr lang="en-US" smtClean="0"/>
              <a:t>than a right angle</a:t>
            </a:r>
          </a:p>
          <a:p>
            <a:pPr eaLnBrk="1" hangingPunct="1"/>
            <a:r>
              <a:rPr lang="en-US" smtClean="0"/>
              <a:t>Angle is </a:t>
            </a:r>
            <a:r>
              <a:rPr lang="en-US" b="1" i="1" smtClean="0"/>
              <a:t>more</a:t>
            </a:r>
            <a:r>
              <a:rPr lang="en-US" smtClean="0"/>
              <a:t> than 90 degrees</a:t>
            </a:r>
            <a:endParaRPr lang="en-US" b="1" i="1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ltGray">
          <a:xfrm>
            <a:off x="6019800" y="5105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ltGray">
          <a:xfrm>
            <a:off x="59436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ltGray">
          <a:xfrm flipH="1" flipV="1">
            <a:off x="4724400" y="36576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  <a:br>
              <a:rPr lang="en-US" smtClean="0"/>
            </a:br>
            <a:r>
              <a:rPr lang="en-US" sz="2800" smtClean="0"/>
              <a:t>Name each picture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Parallel lines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Line 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ltGray">
          <a:xfrm flipV="1">
            <a:off x="5791200" y="2590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ltGray">
          <a:xfrm>
            <a:off x="57912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Text Box 8"/>
          <p:cNvSpPr>
            <a:spLocks noChangeArrowheads="1"/>
          </p:cNvSpPr>
          <p:nvPr>
            <p:ph type="body" sz="half" idx="2"/>
          </p:nvPr>
        </p:nvSpPr>
        <p:spPr bwMode="ltGray"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sz="2400" smtClean="0"/>
              <a:t>1.</a:t>
            </a:r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ltGray">
          <a:xfrm>
            <a:off x="5562600" y="4038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ltGray">
          <a:xfrm>
            <a:off x="5562600" y="4419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ltGray">
          <a:xfrm>
            <a:off x="6096000" y="3429000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ltGray">
          <a:xfrm>
            <a:off x="5715000" y="5791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ltGray">
          <a:xfrm>
            <a:off x="6384925" y="4994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ltGray">
          <a:xfrm>
            <a:off x="6423025" y="53260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ltGray">
          <a:xfrm>
            <a:off x="6172200" y="5105400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10" grpId="0" animBg="1"/>
      <p:bldP spid="76811" grpId="0" animBg="1"/>
      <p:bldP spid="76812" grpId="0"/>
      <p:bldP spid="76813" grpId="0" animBg="1"/>
      <p:bldP spid="768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  <a:br>
              <a:rPr lang="en-US" smtClean="0"/>
            </a:br>
            <a:r>
              <a:rPr lang="en-US" sz="2800" smtClean="0"/>
              <a:t>Name each picture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Acute angle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Line segment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Point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ltGray">
          <a:xfrm flipV="1">
            <a:off x="1371600" y="25908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ltGray">
          <a:xfrm>
            <a:off x="12954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ltGray">
          <a:xfrm>
            <a:off x="1371600" y="3581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ltGray">
          <a:xfrm>
            <a:off x="1089025" y="25558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</a:t>
            </a: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ltGray">
          <a:xfrm>
            <a:off x="1371600" y="4572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12954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ltGray">
          <a:xfrm>
            <a:off x="32766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ltGray">
          <a:xfrm>
            <a:off x="1012825" y="36988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</a:t>
            </a:r>
          </a:p>
        </p:txBody>
      </p:sp>
      <p:sp>
        <p:nvSpPr>
          <p:cNvPr id="77842" name="Oval 18"/>
          <p:cNvSpPr>
            <a:spLocks noChangeArrowheads="1"/>
          </p:cNvSpPr>
          <p:nvPr/>
        </p:nvSpPr>
        <p:spPr bwMode="ltGray">
          <a:xfrm>
            <a:off x="2286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ltGray">
          <a:xfrm>
            <a:off x="1143000" y="49530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7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  <p:bldP spid="77830" grpId="0" animBg="1"/>
      <p:bldP spid="77831" grpId="0" animBg="1"/>
      <p:bldP spid="77832" grpId="0"/>
      <p:bldP spid="77833" grpId="0" animBg="1"/>
      <p:bldP spid="77834" grpId="0" animBg="1"/>
      <p:bldP spid="77835" grpId="0" animBg="1"/>
      <p:bldP spid="77836" grpId="0"/>
      <p:bldP spid="77842" grpId="0" animBg="1"/>
      <p:bldP spid="778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Review</a:t>
            </a:r>
            <a:br>
              <a:rPr lang="en-US" smtClean="0"/>
            </a:br>
            <a:r>
              <a:rPr lang="en-US" sz="2800" smtClean="0"/>
              <a:t>Name each picture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22098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Intersecting lines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Perpendicular and Intersecting lines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Plane</a:t>
            </a: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ltGray">
          <a:xfrm>
            <a:off x="5562600" y="2971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ltGray">
          <a:xfrm flipV="1">
            <a:off x="5791200" y="28956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ltGray">
          <a:xfrm>
            <a:off x="6400800" y="4114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ltGray">
          <a:xfrm>
            <a:off x="5791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ltGray">
          <a:xfrm>
            <a:off x="6248400" y="4343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ltGray">
          <a:xfrm>
            <a:off x="5486400" y="5486400"/>
            <a:ext cx="1905000" cy="685800"/>
          </a:xfrm>
          <a:prstGeom prst="parallelogram">
            <a:avLst>
              <a:gd name="adj" fmla="val 69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ltGray">
          <a:xfrm>
            <a:off x="72390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ltGray">
          <a:xfrm flipH="1">
            <a:off x="53340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ltGray">
          <a:xfrm flipV="1">
            <a:off x="65532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ltGray">
          <a:xfrm flipH="1">
            <a:off x="6172200" y="617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nimBg="1"/>
      <p:bldP spid="78854" grpId="0" animBg="1"/>
      <p:bldP spid="78855" grpId="0" animBg="1"/>
      <p:bldP spid="78856" grpId="0" animBg="1"/>
      <p:bldP spid="78857" grpId="0" animBg="1"/>
      <p:bldP spid="78858" grpId="0" animBg="1"/>
      <p:bldP spid="78859" grpId="0" animBg="1"/>
      <p:bldP spid="78861" grpId="0" animBg="1"/>
      <p:bldP spid="78862" grpId="0" animBg="1"/>
      <p:bldP spid="788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smtClean="0">
                <a:solidFill>
                  <a:schemeClr val="tx2"/>
                </a:solidFill>
              </a:rPr>
              <a:t>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exact location in space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solidFill>
                  <a:schemeClr val="tx2"/>
                </a:solidFill>
              </a:rPr>
              <a:t>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endless collection of points along a straight path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solidFill>
                  <a:schemeClr val="tx2"/>
                </a:solidFill>
              </a:rPr>
              <a:t>Line segment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Part of a line that has two endpoints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9600" smtClean="0"/>
              <a:t>			.</a:t>
            </a:r>
            <a:r>
              <a:rPr lang="en-US" smtClean="0"/>
              <a:t>A</a:t>
            </a:r>
          </a:p>
          <a:p>
            <a:pPr eaLnBrk="1" hangingPunct="1">
              <a:buFontTx/>
              <a:buNone/>
            </a:pPr>
            <a:endParaRPr lang="en-US" sz="9600" smtClean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ltGray">
          <a:xfrm>
            <a:off x="5257800" y="4343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ltGray">
          <a:xfrm>
            <a:off x="5181600" y="5638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ltGray">
          <a:xfrm flipH="1">
            <a:off x="5105400" y="55626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ltGray">
          <a:xfrm>
            <a:off x="75438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4" grpId="0" animBg="1"/>
      <p:bldP spid="65545" grpId="0" animBg="1"/>
      <p:bldP spid="655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b="1" i="1" smtClean="0">
                <a:solidFill>
                  <a:schemeClr val="tx2"/>
                </a:solidFill>
              </a:rPr>
              <a:t>Ray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mtClean="0"/>
              <a:t>Part of a line that has one endpoint and extends endlessly in the other direction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b="1" i="1" smtClean="0">
                <a:solidFill>
                  <a:schemeClr val="tx2"/>
                </a:solidFill>
              </a:rPr>
              <a:t>Plane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mtClean="0"/>
              <a:t>An endless, flat surface that is named by any three points not on the same line.</a:t>
            </a:r>
          </a:p>
          <a:p>
            <a:pPr eaLnBrk="1" hangingPunct="1"/>
            <a:endParaRPr lang="en-US" smtClean="0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ltGray">
          <a:xfrm flipV="1">
            <a:off x="5410200" y="29718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ltGray">
          <a:xfrm>
            <a:off x="5562600" y="48006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chemeClr val="bg2"/>
                </a:solidFill>
              </a:rPr>
              <a:t>.A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ltGray">
          <a:xfrm flipV="1">
            <a:off x="6324600" y="4343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ltGray">
          <a:xfrm flipH="1">
            <a:off x="6324600" y="5715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ltGray">
          <a:xfrm>
            <a:off x="73152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ltGray">
          <a:xfrm flipH="1">
            <a:off x="50292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ltGray">
          <a:xfrm>
            <a:off x="5584825" y="4945063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.B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ltGray">
          <a:xfrm>
            <a:off x="68580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ltGray">
          <a:xfrm>
            <a:off x="6673850" y="4862513"/>
            <a:ext cx="369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.C</a:t>
            </a:r>
          </a:p>
        </p:txBody>
      </p:sp>
      <p:sp>
        <p:nvSpPr>
          <p:cNvPr id="15373" name="Oval 18"/>
          <p:cNvSpPr>
            <a:spLocks noChangeArrowheads="1"/>
          </p:cNvSpPr>
          <p:nvPr/>
        </p:nvSpPr>
        <p:spPr bwMode="ltGray">
          <a:xfrm flipH="1">
            <a:off x="53340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 animBg="1"/>
      <p:bldP spid="67591" grpId="0" animBg="1"/>
      <p:bldP spid="67592" grpId="0" animBg="1"/>
      <p:bldP spid="67593" grpId="0" animBg="1"/>
      <p:bldP spid="67594" grpId="0" animBg="1"/>
      <p:bldP spid="67597" grpId="0"/>
      <p:bldP spid="67598" grpId="0"/>
      <p:bldP spid="675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2098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Parallel Lines</a:t>
            </a:r>
          </a:p>
          <a:p>
            <a:pPr lvl="1" eaLnBrk="1" hangingPunct="1"/>
            <a:r>
              <a:rPr lang="en-US" sz="2400" smtClean="0"/>
              <a:t>Lines do not intersect but are in the same plane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Intersecting Lines</a:t>
            </a:r>
          </a:p>
          <a:p>
            <a:pPr lvl="1" eaLnBrk="1" hangingPunct="1"/>
            <a:r>
              <a:rPr lang="en-US" sz="2400" smtClean="0"/>
              <a:t>Lines meet at one point</a:t>
            </a:r>
          </a:p>
          <a:p>
            <a:pPr eaLnBrk="1" hangingPunct="1"/>
            <a:r>
              <a:rPr lang="en-US" sz="2800" b="1" i="1" smtClean="0">
                <a:solidFill>
                  <a:schemeClr val="tx2"/>
                </a:solidFill>
              </a:rPr>
              <a:t>Perpendicular Lines</a:t>
            </a:r>
          </a:p>
          <a:p>
            <a:pPr lvl="1" eaLnBrk="1" hangingPunct="1"/>
            <a:r>
              <a:rPr lang="en-US" sz="2400" smtClean="0"/>
              <a:t>Lines form a right angle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ltGray">
          <a:xfrm flipV="1">
            <a:off x="5105400" y="2895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ltGray">
          <a:xfrm flipV="1">
            <a:off x="5181600" y="3276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ltGray">
          <a:xfrm flipV="1">
            <a:off x="5257800" y="42672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ltGray">
          <a:xfrm>
            <a:off x="5867400" y="3962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ltGray">
          <a:xfrm>
            <a:off x="7239000" y="533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ltGray">
          <a:xfrm>
            <a:off x="6324600" y="586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Angles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An </a:t>
            </a:r>
            <a:r>
              <a:rPr lang="en-US" b="1" i="1" smtClean="0">
                <a:solidFill>
                  <a:schemeClr val="tx2"/>
                </a:solidFill>
              </a:rPr>
              <a:t>angle</a:t>
            </a:r>
            <a:r>
              <a:rPr lang="en-US" b="1" i="1" smtClean="0"/>
              <a:t> </a:t>
            </a:r>
            <a:r>
              <a:rPr lang="en-US" smtClean="0"/>
              <a:t>is formed when two rays have the same endpoint.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This endpoint is called the </a:t>
            </a:r>
            <a:r>
              <a:rPr lang="en-US" b="1" i="1" smtClean="0">
                <a:solidFill>
                  <a:schemeClr val="tx2"/>
                </a:solidFill>
              </a:rPr>
              <a:t>vertex</a:t>
            </a:r>
            <a:r>
              <a:rPr lang="en-US" b="1" i="1" smtClean="0"/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The two rays that form the angle are called </a:t>
            </a:r>
            <a:r>
              <a:rPr lang="en-US" b="1" i="1" smtClean="0">
                <a:solidFill>
                  <a:schemeClr val="tx2"/>
                </a:solidFill>
              </a:rPr>
              <a:t>sides</a:t>
            </a:r>
            <a:r>
              <a:rPr lang="en-US" b="1" i="1" smtClean="0"/>
              <a:t>.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ltGray">
          <a:xfrm flipV="1">
            <a:off x="4114800" y="50292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ltGray">
          <a:xfrm flipV="1">
            <a:off x="4114800" y="4953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ltGray">
          <a:xfrm>
            <a:off x="40386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Angles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four types of angles</a:t>
            </a:r>
          </a:p>
          <a:p>
            <a:pPr lvl="1" eaLnBrk="1" hangingPunct="1"/>
            <a:r>
              <a:rPr lang="en-US" b="1" i="1" smtClean="0">
                <a:solidFill>
                  <a:schemeClr val="tx2"/>
                </a:solidFill>
              </a:rPr>
              <a:t>Right angle</a:t>
            </a:r>
          </a:p>
          <a:p>
            <a:pPr lvl="1" eaLnBrk="1" hangingPunct="1"/>
            <a:r>
              <a:rPr lang="en-US" b="1" i="1" smtClean="0">
                <a:solidFill>
                  <a:schemeClr val="tx2"/>
                </a:solidFill>
              </a:rPr>
              <a:t>Straight angle</a:t>
            </a:r>
          </a:p>
          <a:p>
            <a:pPr lvl="1" eaLnBrk="1" hangingPunct="1"/>
            <a:r>
              <a:rPr lang="en-US" b="1" i="1" smtClean="0">
                <a:solidFill>
                  <a:schemeClr val="tx2"/>
                </a:solidFill>
              </a:rPr>
              <a:t>Acute angle</a:t>
            </a:r>
          </a:p>
          <a:p>
            <a:pPr lvl="1" eaLnBrk="1" hangingPunct="1"/>
            <a:r>
              <a:rPr lang="en-US" b="1" i="1" smtClean="0">
                <a:solidFill>
                  <a:schemeClr val="tx2"/>
                </a:solidFill>
              </a:rPr>
              <a:t>Obtuse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 Angles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21336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Forms a square corner</a:t>
            </a:r>
          </a:p>
          <a:p>
            <a:pPr eaLnBrk="1" hangingPunct="1"/>
            <a:r>
              <a:rPr lang="en-US" sz="2800" smtClean="0"/>
              <a:t>Forms a 90 degree angle.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lvl="1" eaLnBrk="1" hangingPunct="1"/>
            <a:r>
              <a:rPr lang="en-US" sz="2400" smtClean="0"/>
              <a:t>Use a corner of your index card to make sure you a have a right angle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ltGray">
          <a:xfrm flipH="1">
            <a:off x="54864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ltGray">
          <a:xfrm>
            <a:off x="5486400" y="3276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ltGray">
          <a:xfrm>
            <a:off x="5486400" y="3276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ltGray">
          <a:xfrm>
            <a:off x="54102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ltGray">
          <a:xfrm>
            <a:off x="6194425" y="3954463"/>
            <a:ext cx="739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90 degrees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  <p:bldP spid="72710" grpId="0" animBg="1"/>
      <p:bldP spid="72711" grpId="0" animBg="1"/>
      <p:bldP spid="72712" grpId="0" animBg="1"/>
      <p:bldP spid="727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Straight Angle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 a straight line</a:t>
            </a:r>
          </a:p>
          <a:p>
            <a:pPr eaLnBrk="1" hangingPunct="1"/>
            <a:r>
              <a:rPr lang="en-US" smtClean="0"/>
              <a:t>Angle is 180 degrees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Use the edge of your index card to make sure you have a straight angle.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ltGray">
          <a:xfrm>
            <a:off x="5257800" y="4191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ltGray">
          <a:xfrm flipV="1">
            <a:off x="6477000" y="411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8"/>
          <p:cNvSpPr>
            <a:spLocks noChangeArrowheads="1"/>
          </p:cNvSpPr>
          <p:nvPr>
            <p:ph type="body" sz="half" idx="2"/>
          </p:nvPr>
        </p:nvSpPr>
        <p:spPr bwMode="ltGray">
          <a:xfrm>
            <a:off x="4419600" y="3581400"/>
            <a:ext cx="3810000" cy="41148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sz="1400" smtClean="0"/>
              <a:t>180 degrees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Acute Angles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 an angle that is </a:t>
            </a:r>
            <a:r>
              <a:rPr lang="en-US" b="1" i="1" smtClean="0"/>
              <a:t>less</a:t>
            </a:r>
            <a:r>
              <a:rPr lang="en-US" smtClean="0"/>
              <a:t> than a right angle</a:t>
            </a:r>
          </a:p>
          <a:p>
            <a:pPr eaLnBrk="1" hangingPunct="1"/>
            <a:r>
              <a:rPr lang="en-US" smtClean="0"/>
              <a:t>Angle is </a:t>
            </a:r>
            <a:r>
              <a:rPr lang="en-US" b="1" i="1" smtClean="0"/>
              <a:t>less</a:t>
            </a:r>
            <a:r>
              <a:rPr lang="en-US" smtClean="0"/>
              <a:t> than 90 degrees</a:t>
            </a:r>
            <a:endParaRPr lang="en-US" b="1" i="1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ltGray">
          <a:xfrm>
            <a:off x="59436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ltGray">
          <a:xfrm>
            <a:off x="58674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ltGray">
          <a:xfrm flipV="1">
            <a:off x="5943600" y="40386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manesque">
  <a:themeElements>
    <a:clrScheme name="Romanesque 1">
      <a:dk1>
        <a:srgbClr val="6E6958"/>
      </a:dk1>
      <a:lt1>
        <a:srgbClr val="EAEAEA"/>
      </a:lt1>
      <a:dk2>
        <a:srgbClr val="88826C"/>
      </a:dk2>
      <a:lt2>
        <a:srgbClr val="EDD39F"/>
      </a:lt2>
      <a:accent1>
        <a:srgbClr val="C9C6BB"/>
      </a:accent1>
      <a:accent2>
        <a:srgbClr val="ADA897"/>
      </a:accent2>
      <a:accent3>
        <a:srgbClr val="C3C1BA"/>
      </a:accent3>
      <a:accent4>
        <a:srgbClr val="C8C8C8"/>
      </a:accent4>
      <a:accent5>
        <a:srgbClr val="E1DFDA"/>
      </a:accent5>
      <a:accent6>
        <a:srgbClr val="9C9888"/>
      </a:accent6>
      <a:hlink>
        <a:srgbClr val="DEB54E"/>
      </a:hlink>
      <a:folHlink>
        <a:srgbClr val="A78B3D"/>
      </a:folHlink>
    </a:clrScheme>
    <a:fontScheme name="Romanesq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omanesque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Designs\Romanesque.pot</Template>
  <TotalTime>211</TotalTime>
  <Words>279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ＭＳ Ｐゴシック</vt:lpstr>
      <vt:lpstr>Arial</vt:lpstr>
      <vt:lpstr>Calibri</vt:lpstr>
      <vt:lpstr>Romanesque</vt:lpstr>
      <vt:lpstr>Geometry</vt:lpstr>
      <vt:lpstr>Geometry</vt:lpstr>
      <vt:lpstr>Geometry</vt:lpstr>
      <vt:lpstr>Geometry</vt:lpstr>
      <vt:lpstr>Angles</vt:lpstr>
      <vt:lpstr>Angles</vt:lpstr>
      <vt:lpstr>Right Angles</vt:lpstr>
      <vt:lpstr>Straight Angle</vt:lpstr>
      <vt:lpstr>Acute Angles</vt:lpstr>
      <vt:lpstr>Obtuse Angles</vt:lpstr>
      <vt:lpstr>Review Name each picture</vt:lpstr>
      <vt:lpstr>Review Name each picture</vt:lpstr>
      <vt:lpstr>Review Name each picture</vt:lpstr>
    </vt:vector>
  </TitlesOfParts>
  <Company>DPS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Debbie Rojas</dc:creator>
  <cp:lastModifiedBy>Tina h</cp:lastModifiedBy>
  <cp:revision>6</cp:revision>
  <cp:lastPrinted>1601-01-01T00:00:00Z</cp:lastPrinted>
  <dcterms:created xsi:type="dcterms:W3CDTF">2002-12-02T19:34:03Z</dcterms:created>
  <dcterms:modified xsi:type="dcterms:W3CDTF">2014-03-16T23:34:30Z</dcterms:modified>
</cp:coreProperties>
</file>