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sldIdLst>
    <p:sldId id="256" r:id="rId2"/>
    <p:sldId id="257" r:id="rId3"/>
    <p:sldId id="258" r:id="rId4"/>
    <p:sldId id="259" r:id="rId5"/>
    <p:sldId id="260" r:id="rId6"/>
    <p:sldId id="261" r:id="rId7"/>
    <p:sldId id="262" r:id="rId8"/>
    <p:sldId id="277" r:id="rId9"/>
    <p:sldId id="263" r:id="rId10"/>
    <p:sldId id="278" r:id="rId11"/>
    <p:sldId id="264" r:id="rId12"/>
    <p:sldId id="270" r:id="rId13"/>
    <p:sldId id="276" r:id="rId14"/>
    <p:sldId id="271" r:id="rId15"/>
    <p:sldId id="272" r:id="rId16"/>
    <p:sldId id="273" r:id="rId17"/>
    <p:sldId id="274" r:id="rId18"/>
    <p:sldId id="266" r:id="rId19"/>
    <p:sldId id="265" r:id="rId20"/>
    <p:sldId id="275" r:id="rId21"/>
    <p:sldId id="267" r:id="rId22"/>
    <p:sldId id="279" r:id="rId23"/>
    <p:sldId id="280"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2" autoAdjust="0"/>
    <p:restoredTop sz="90929"/>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9CA8DB-66A5-4C0B-A9A7-6BB7FC4349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3C871E-403A-4CC5-8DCB-D54BCCE324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C2B52D-82C5-4B3F-8ED6-A214C9C44D3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EB8F6F1-1D5A-40E0-BB7F-0D461FA90B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E949A6-80CC-4F5B-9EC5-03874FB3AB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077BA2-A296-4C14-AC74-90B30C989D2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B9A0C1-4E37-4D11-B67D-5AC693F8402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C81E01-7CA7-4D03-809A-1B43C404039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1F67BE-2AD7-4EBA-8CE2-BC435DC8A2B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FC1E627-90C6-4BAC-9349-F6C70541336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FDA50C-5AEE-49D4-89C0-B210FB3154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FB402AC-5AEE-49C1-937C-5926C70A9D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F2775E-872C-4161-8B03-8439D04E5E3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372600" cy="1828800"/>
          </a:xfrm>
        </p:spPr>
        <p:txBody>
          <a:bodyPr/>
          <a:lstStyle/>
          <a:p>
            <a:r>
              <a:rPr lang="en-US" sz="6000" b="1">
                <a:solidFill>
                  <a:srgbClr val="FF0000"/>
                </a:solidFill>
                <a:latin typeface="American Typewriter" charset="0"/>
              </a:rPr>
              <a:t>Weather Instruments</a:t>
            </a:r>
            <a:endParaRPr lang="en-US" sz="6000" b="1">
              <a:solidFill>
                <a:schemeClr val="tx1"/>
              </a:solidFill>
              <a:latin typeface="American Typewriter" charset="0"/>
            </a:endParaRPr>
          </a:p>
        </p:txBody>
      </p:sp>
      <p:pic>
        <p:nvPicPr>
          <p:cNvPr id="2059" name="Picture 11" descr="winstrum.jpg                                                   0002DA20&#10;MacintoshX                     BC526B06:"/>
          <p:cNvPicPr>
            <a:picLocks noChangeAspect="1" noChangeArrowheads="1"/>
          </p:cNvPicPr>
          <p:nvPr/>
        </p:nvPicPr>
        <p:blipFill>
          <a:blip r:embed="rId2" cstate="print"/>
          <a:srcRect/>
          <a:stretch>
            <a:fillRect/>
          </a:stretch>
        </p:blipFill>
        <p:spPr bwMode="auto">
          <a:xfrm>
            <a:off x="685800" y="1524000"/>
            <a:ext cx="7391400" cy="434181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0"/>
            <a:ext cx="7772400" cy="1143000"/>
          </a:xfrm>
        </p:spPr>
        <p:txBody>
          <a:bodyPr/>
          <a:lstStyle/>
          <a:p>
            <a:r>
              <a:rPr lang="en-US" b="1">
                <a:solidFill>
                  <a:srgbClr val="FF0000"/>
                </a:solidFill>
                <a:latin typeface="American Typewriter" charset="0"/>
              </a:rPr>
              <a:t>Anemometers</a:t>
            </a:r>
            <a:endParaRPr lang="en-US">
              <a:solidFill>
                <a:schemeClr val="tx1"/>
              </a:solidFill>
              <a:latin typeface="American Typewriter" charset="0"/>
            </a:endParaRPr>
          </a:p>
        </p:txBody>
      </p:sp>
      <p:pic>
        <p:nvPicPr>
          <p:cNvPr id="26635" name="Picture 11" descr="nn.jpg                                                         0002DA20&#10;MacintoshX                     BC526B06:"/>
          <p:cNvPicPr>
            <a:picLocks noChangeAspect="1" noChangeArrowheads="1"/>
          </p:cNvPicPr>
          <p:nvPr/>
        </p:nvPicPr>
        <p:blipFill>
          <a:blip r:embed="rId2" cstate="print"/>
          <a:srcRect/>
          <a:stretch>
            <a:fillRect/>
          </a:stretch>
        </p:blipFill>
        <p:spPr bwMode="auto">
          <a:xfrm>
            <a:off x="685800" y="1219200"/>
            <a:ext cx="7315200" cy="5143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839200" cy="2133600"/>
          </a:xfrm>
        </p:spPr>
        <p:txBody>
          <a:bodyPr/>
          <a:lstStyle/>
          <a:p>
            <a:r>
              <a:rPr lang="en-US">
                <a:latin typeface="American Typewriter" charset="0"/>
              </a:rPr>
              <a:t>A </a:t>
            </a:r>
            <a:r>
              <a:rPr lang="en-US" b="1">
                <a:latin typeface="American Typewriter" charset="0"/>
              </a:rPr>
              <a:t>Windsock</a:t>
            </a:r>
            <a:r>
              <a:rPr lang="en-US">
                <a:latin typeface="American Typewriter" charset="0"/>
              </a:rPr>
              <a:t/>
            </a:r>
            <a:br>
              <a:rPr lang="en-US">
                <a:latin typeface="American Typewriter" charset="0"/>
              </a:rPr>
            </a:br>
            <a:r>
              <a:rPr lang="en-US" sz="4000">
                <a:latin typeface="American Typewriter" charset="0"/>
              </a:rPr>
              <a:t>is used </a:t>
            </a:r>
            <a:r>
              <a:rPr lang="en-US" sz="4000" u="sng">
                <a:latin typeface="American Typewriter" charset="0"/>
              </a:rPr>
              <a:t>at airports</a:t>
            </a:r>
            <a:r>
              <a:rPr lang="en-US" sz="4000">
                <a:latin typeface="American Typewriter" charset="0"/>
              </a:rPr>
              <a:t> to indicate </a:t>
            </a:r>
            <a:r>
              <a:rPr lang="en-US" sz="4000" b="1">
                <a:solidFill>
                  <a:srgbClr val="FF0000"/>
                </a:solidFill>
                <a:latin typeface="American Typewriter" charset="0"/>
              </a:rPr>
              <a:t>wind direction</a:t>
            </a:r>
            <a:r>
              <a:rPr lang="en-US" sz="4000">
                <a:latin typeface="American Typewriter" charset="0"/>
              </a:rPr>
              <a:t> for takeoffs and landings.</a:t>
            </a:r>
            <a:r>
              <a:rPr lang="en-US">
                <a:latin typeface="American Typewriter" charset="0"/>
              </a:rPr>
              <a:t> </a:t>
            </a:r>
          </a:p>
        </p:txBody>
      </p:sp>
      <p:sp>
        <p:nvSpPr>
          <p:cNvPr id="13315" name="Rectangle 3"/>
          <p:cNvSpPr>
            <a:spLocks noGrp="1" noChangeArrowheads="1"/>
          </p:cNvSpPr>
          <p:nvPr>
            <p:ph type="body" idx="1"/>
          </p:nvPr>
        </p:nvSpPr>
        <p:spPr>
          <a:xfrm>
            <a:off x="304800" y="2590800"/>
            <a:ext cx="3276600" cy="3810000"/>
          </a:xfrm>
        </p:spPr>
        <p:txBody>
          <a:bodyPr/>
          <a:lstStyle/>
          <a:p>
            <a:pPr>
              <a:lnSpc>
                <a:spcPct val="90000"/>
              </a:lnSpc>
              <a:buFontTx/>
              <a:buNone/>
            </a:pPr>
            <a:r>
              <a:rPr lang="en-US">
                <a:latin typeface="American Typewriter" charset="0"/>
              </a:rPr>
              <a:t>   They help the pilots select the proper runway so that they can take off and land into the wind.</a:t>
            </a:r>
          </a:p>
        </p:txBody>
      </p:sp>
      <p:pic>
        <p:nvPicPr>
          <p:cNvPr id="13317" name="Picture 5" descr="ws.jpg                                                         0002DA20&#10;MacintoshX                     BC526B06:"/>
          <p:cNvPicPr>
            <a:picLocks noChangeAspect="1" noChangeArrowheads="1"/>
          </p:cNvPicPr>
          <p:nvPr/>
        </p:nvPicPr>
        <p:blipFill>
          <a:blip r:embed="rId2" cstate="print"/>
          <a:srcRect/>
          <a:stretch>
            <a:fillRect/>
          </a:stretch>
        </p:blipFill>
        <p:spPr bwMode="auto">
          <a:xfrm>
            <a:off x="3581400" y="2514600"/>
            <a:ext cx="4800600" cy="35750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438400" y="381000"/>
            <a:ext cx="4495800" cy="685800"/>
          </a:xfrm>
        </p:spPr>
        <p:txBody>
          <a:bodyPr/>
          <a:lstStyle/>
          <a:p>
            <a:r>
              <a:rPr lang="en-US" b="1">
                <a:solidFill>
                  <a:srgbClr val="FF0000"/>
                </a:solidFill>
                <a:latin typeface="American Typewriter" charset="0"/>
              </a:rPr>
              <a:t>Windsocks</a:t>
            </a:r>
            <a:endParaRPr lang="en-US">
              <a:solidFill>
                <a:schemeClr val="tx1"/>
              </a:solidFill>
              <a:latin typeface="American Typewriter" charset="0"/>
            </a:endParaRPr>
          </a:p>
        </p:txBody>
      </p:sp>
      <p:pic>
        <p:nvPicPr>
          <p:cNvPr id="19463" name="Picture 7" descr="wss.jpg                                                        0002DA20&#10;MacintoshX                     BC526B06:"/>
          <p:cNvPicPr>
            <a:picLocks noChangeAspect="1" noChangeArrowheads="1"/>
          </p:cNvPicPr>
          <p:nvPr/>
        </p:nvPicPr>
        <p:blipFill>
          <a:blip r:embed="rId2" cstate="print"/>
          <a:srcRect/>
          <a:stretch>
            <a:fillRect/>
          </a:stretch>
        </p:blipFill>
        <p:spPr bwMode="auto">
          <a:xfrm>
            <a:off x="457200" y="1066800"/>
            <a:ext cx="8229600" cy="521493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solidFill>
                  <a:schemeClr val="tx1"/>
                </a:solidFill>
                <a:latin typeface="American Typewriter" charset="0"/>
              </a:rPr>
              <a:t>A </a:t>
            </a:r>
            <a:r>
              <a:rPr lang="en-US" b="1">
                <a:solidFill>
                  <a:schemeClr val="tx1"/>
                </a:solidFill>
                <a:latin typeface="American Typewriter" charset="0"/>
              </a:rPr>
              <a:t>Wind Vane</a:t>
            </a:r>
            <a:r>
              <a:rPr lang="en-US">
                <a:solidFill>
                  <a:schemeClr val="tx1"/>
                </a:solidFill>
                <a:latin typeface="American Typewriter" charset="0"/>
              </a:rPr>
              <a:t> is used to measure </a:t>
            </a:r>
            <a:r>
              <a:rPr lang="en-US" b="1">
                <a:solidFill>
                  <a:srgbClr val="FF0000"/>
                </a:solidFill>
                <a:latin typeface="American Typewriter" charset="0"/>
              </a:rPr>
              <a:t>wind direction</a:t>
            </a:r>
            <a:r>
              <a:rPr lang="en-US">
                <a:solidFill>
                  <a:schemeClr val="tx1"/>
                </a:solidFill>
                <a:latin typeface="American Typewriter" charset="0"/>
              </a:rPr>
              <a:t>.</a:t>
            </a:r>
          </a:p>
        </p:txBody>
      </p:sp>
      <p:sp>
        <p:nvSpPr>
          <p:cNvPr id="1027" name="Rectangle 3"/>
          <p:cNvSpPr>
            <a:spLocks noGrp="1" noChangeArrowheads="1"/>
          </p:cNvSpPr>
          <p:nvPr>
            <p:ph type="body" idx="1"/>
          </p:nvPr>
        </p:nvSpPr>
        <p:spPr>
          <a:xfrm>
            <a:off x="838200" y="2362200"/>
            <a:ext cx="3124200" cy="4191000"/>
          </a:xfrm>
        </p:spPr>
        <p:txBody>
          <a:bodyPr/>
          <a:lstStyle/>
          <a:p>
            <a:pPr>
              <a:buFontTx/>
              <a:buNone/>
            </a:pPr>
            <a:r>
              <a:rPr lang="en-US">
                <a:latin typeface="American Typewriter" charset="0"/>
              </a:rPr>
              <a:t>   It spins on a rod and </a:t>
            </a:r>
            <a:r>
              <a:rPr lang="en-US" b="1" u="sng">
                <a:latin typeface="American Typewriter" charset="0"/>
              </a:rPr>
              <a:t>points in the  direction</a:t>
            </a:r>
            <a:r>
              <a:rPr lang="en-US">
                <a:latin typeface="American Typewriter" charset="0"/>
              </a:rPr>
              <a:t> </a:t>
            </a:r>
            <a:r>
              <a:rPr lang="en-US" b="1" u="sng">
                <a:latin typeface="American Typewriter" charset="0"/>
              </a:rPr>
              <a:t>from which</a:t>
            </a:r>
            <a:r>
              <a:rPr lang="en-US">
                <a:latin typeface="American Typewriter" charset="0"/>
              </a:rPr>
              <a:t> the wind comes.</a:t>
            </a:r>
            <a:endParaRPr lang="en-US">
              <a:latin typeface="Courier" charset="0"/>
            </a:endParaRPr>
          </a:p>
        </p:txBody>
      </p:sp>
      <p:pic>
        <p:nvPicPr>
          <p:cNvPr id="1029" name="Picture 5" descr="wv.jpg                                                         0002DA20&#10;MacintoshX                     BC526B06:"/>
          <p:cNvPicPr>
            <a:picLocks noChangeAspect="1" noChangeArrowheads="1"/>
          </p:cNvPicPr>
          <p:nvPr/>
        </p:nvPicPr>
        <p:blipFill>
          <a:blip r:embed="rId2" cstate="print"/>
          <a:srcRect/>
          <a:stretch>
            <a:fillRect/>
          </a:stretch>
        </p:blipFill>
        <p:spPr bwMode="auto">
          <a:xfrm>
            <a:off x="4419600" y="2057400"/>
            <a:ext cx="3257550" cy="4343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r>
              <a:rPr lang="en-US" b="1">
                <a:solidFill>
                  <a:srgbClr val="FF0000"/>
                </a:solidFill>
                <a:latin typeface="American Typewriter" charset="0"/>
              </a:rPr>
              <a:t>Wind Vanes</a:t>
            </a:r>
            <a:endParaRPr lang="en-US">
              <a:solidFill>
                <a:schemeClr val="tx1"/>
              </a:solidFill>
              <a:latin typeface="American Typewriter" charset="0"/>
            </a:endParaRPr>
          </a:p>
        </p:txBody>
      </p:sp>
      <p:sp>
        <p:nvSpPr>
          <p:cNvPr id="20487" name="Rectangle 7"/>
          <p:cNvSpPr>
            <a:spLocks noChangeArrowheads="1"/>
          </p:cNvSpPr>
          <p:nvPr/>
        </p:nvSpPr>
        <p:spPr bwMode="auto">
          <a:xfrm>
            <a:off x="3505200" y="6248400"/>
            <a:ext cx="4678363" cy="309563"/>
          </a:xfrm>
          <a:prstGeom prst="rect">
            <a:avLst/>
          </a:prstGeom>
          <a:noFill/>
          <a:ln w="9525">
            <a:noFill/>
            <a:miter lim="800000"/>
            <a:headEnd/>
            <a:tailEnd/>
          </a:ln>
          <a:effectLst/>
        </p:spPr>
        <p:txBody>
          <a:bodyPr wrap="none">
            <a:spAutoFit/>
          </a:bodyPr>
          <a:lstStyle/>
          <a:p>
            <a:r>
              <a:rPr lang="en-US" sz="1400" b="1">
                <a:solidFill>
                  <a:srgbClr val="FF0000"/>
                </a:solidFill>
                <a:latin typeface="American Typewriter" charset="0"/>
              </a:rPr>
              <a:t>Most airport Wind Vanes have Anemometers also.</a:t>
            </a:r>
          </a:p>
        </p:txBody>
      </p:sp>
      <p:pic>
        <p:nvPicPr>
          <p:cNvPr id="20488" name="Picture 8" descr="wvs.jpg                                                        0002DA20&#10;MacintoshX                     BC526B06:"/>
          <p:cNvPicPr>
            <a:picLocks noChangeAspect="1" noChangeArrowheads="1"/>
          </p:cNvPicPr>
          <p:nvPr/>
        </p:nvPicPr>
        <p:blipFill>
          <a:blip r:embed="rId2" cstate="print"/>
          <a:srcRect/>
          <a:stretch>
            <a:fillRect/>
          </a:stretch>
        </p:blipFill>
        <p:spPr bwMode="auto">
          <a:xfrm>
            <a:off x="304800" y="1219200"/>
            <a:ext cx="8610600" cy="4873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00"/>
            <a:ext cx="9144000" cy="1981200"/>
          </a:xfrm>
        </p:spPr>
        <p:txBody>
          <a:bodyPr/>
          <a:lstStyle/>
          <a:p>
            <a:r>
              <a:rPr lang="en-US">
                <a:solidFill>
                  <a:schemeClr val="tx1"/>
                </a:solidFill>
                <a:latin typeface="American Typewriter" charset="0"/>
              </a:rPr>
              <a:t>A </a:t>
            </a:r>
            <a:r>
              <a:rPr lang="en-US" b="1">
                <a:solidFill>
                  <a:schemeClr val="tx1"/>
                </a:solidFill>
                <a:latin typeface="American Typewriter" charset="0"/>
              </a:rPr>
              <a:t>Hygrometer</a:t>
            </a:r>
            <a:r>
              <a:rPr lang="en-US">
                <a:solidFill>
                  <a:schemeClr val="tx1"/>
                </a:solidFill>
                <a:latin typeface="American Typewriter" charset="0"/>
              </a:rPr>
              <a:t> </a:t>
            </a:r>
            <a:br>
              <a:rPr lang="en-US">
                <a:solidFill>
                  <a:schemeClr val="tx1"/>
                </a:solidFill>
                <a:latin typeface="American Typewriter" charset="0"/>
              </a:rPr>
            </a:br>
            <a:r>
              <a:rPr lang="en-US">
                <a:solidFill>
                  <a:schemeClr val="tx1"/>
                </a:solidFill>
                <a:latin typeface="American Typewriter" charset="0"/>
              </a:rPr>
              <a:t>is an instrument used to </a:t>
            </a:r>
            <a:br>
              <a:rPr lang="en-US">
                <a:solidFill>
                  <a:schemeClr val="tx1"/>
                </a:solidFill>
                <a:latin typeface="American Typewriter" charset="0"/>
              </a:rPr>
            </a:br>
            <a:r>
              <a:rPr lang="en-US">
                <a:solidFill>
                  <a:schemeClr val="tx1"/>
                </a:solidFill>
                <a:latin typeface="American Typewriter" charset="0"/>
              </a:rPr>
              <a:t>measure the </a:t>
            </a:r>
            <a:r>
              <a:rPr lang="en-US" b="1">
                <a:solidFill>
                  <a:srgbClr val="FF0000"/>
                </a:solidFill>
                <a:latin typeface="American Typewriter" charset="0"/>
              </a:rPr>
              <a:t>humidity </a:t>
            </a:r>
            <a:r>
              <a:rPr lang="en-US">
                <a:solidFill>
                  <a:schemeClr val="tx1"/>
                </a:solidFill>
                <a:latin typeface="American Typewriter" charset="0"/>
              </a:rPr>
              <a:t>of the air.</a:t>
            </a:r>
            <a:endParaRPr lang="en-US">
              <a:solidFill>
                <a:srgbClr val="333399"/>
              </a:solidFill>
              <a:latin typeface="Helvetica" charset="0"/>
            </a:endParaRPr>
          </a:p>
        </p:txBody>
      </p:sp>
      <p:sp>
        <p:nvSpPr>
          <p:cNvPr id="21507" name="Rectangle 3"/>
          <p:cNvSpPr>
            <a:spLocks noGrp="1" noChangeArrowheads="1"/>
          </p:cNvSpPr>
          <p:nvPr>
            <p:ph type="body" idx="1"/>
          </p:nvPr>
        </p:nvSpPr>
        <p:spPr>
          <a:xfrm>
            <a:off x="0" y="2590800"/>
            <a:ext cx="2971800" cy="3962400"/>
          </a:xfrm>
        </p:spPr>
        <p:txBody>
          <a:bodyPr/>
          <a:lstStyle/>
          <a:p>
            <a:pPr>
              <a:buFontTx/>
              <a:buNone/>
            </a:pPr>
            <a:r>
              <a:rPr lang="en-US" sz="2800">
                <a:latin typeface="American Typewriter" charset="0"/>
              </a:rPr>
              <a:t>    A mechanical </a:t>
            </a:r>
            <a:r>
              <a:rPr lang="en-US" sz="2800" b="1">
                <a:latin typeface="American Typewriter" charset="0"/>
              </a:rPr>
              <a:t>Hygrometer</a:t>
            </a:r>
            <a:r>
              <a:rPr lang="en-US" sz="2800">
                <a:latin typeface="American Typewriter" charset="0"/>
              </a:rPr>
              <a:t> uses human or horse hairs which stretch as they absorb moisture.</a:t>
            </a:r>
            <a:endParaRPr lang="en-US" sz="2400">
              <a:latin typeface="American Typewriter" charset="0"/>
            </a:endParaRPr>
          </a:p>
        </p:txBody>
      </p:sp>
      <p:pic>
        <p:nvPicPr>
          <p:cNvPr id="21509" name="Picture 5" descr="hyg.jpg                                                        0002DA20&#10;MacintoshX                     BC526B06:"/>
          <p:cNvPicPr>
            <a:picLocks noChangeAspect="1" noChangeArrowheads="1"/>
          </p:cNvPicPr>
          <p:nvPr/>
        </p:nvPicPr>
        <p:blipFill>
          <a:blip r:embed="rId2" cstate="print"/>
          <a:srcRect/>
          <a:stretch>
            <a:fillRect/>
          </a:stretch>
        </p:blipFill>
        <p:spPr bwMode="auto">
          <a:xfrm>
            <a:off x="2971800" y="2743200"/>
            <a:ext cx="5562600" cy="30892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rgbClr val="FF0000"/>
                </a:solidFill>
                <a:latin typeface="American Typewriter" charset="0"/>
              </a:rPr>
              <a:t>Hygrometers</a:t>
            </a:r>
            <a:endParaRPr lang="en-US">
              <a:solidFill>
                <a:schemeClr val="tx1"/>
              </a:solidFill>
              <a:latin typeface="American Typewriter" charset="0"/>
            </a:endParaRPr>
          </a:p>
        </p:txBody>
      </p:sp>
      <p:pic>
        <p:nvPicPr>
          <p:cNvPr id="22534" name="Picture 6"/>
          <p:cNvPicPr>
            <a:picLocks noChangeAspect="1" noChangeArrowheads="1"/>
          </p:cNvPicPr>
          <p:nvPr/>
        </p:nvPicPr>
        <p:blipFill>
          <a:blip r:embed="rId2" cstate="print"/>
          <a:srcRect/>
          <a:stretch>
            <a:fillRect/>
          </a:stretch>
        </p:blipFill>
        <p:spPr bwMode="auto">
          <a:xfrm>
            <a:off x="457200" y="1828800"/>
            <a:ext cx="8001000" cy="4652963"/>
          </a:xfrm>
          <a:prstGeom prst="rect">
            <a:avLst/>
          </a:prstGeom>
          <a:noFill/>
        </p:spPr>
      </p:pic>
      <p:pic>
        <p:nvPicPr>
          <p:cNvPr id="22536" name="Picture 8" descr="Thermo-Hygrometer"/>
          <p:cNvPicPr>
            <a:picLocks noChangeAspect="1" noChangeArrowheads="1"/>
          </p:cNvPicPr>
          <p:nvPr>
            <p:ph idx="1"/>
          </p:nvPr>
        </p:nvPicPr>
        <p:blipFill>
          <a:blip r:embed="rId3" cstate="print"/>
          <a:srcRect/>
          <a:stretch>
            <a:fillRect/>
          </a:stretch>
        </p:blipFill>
        <p:spPr>
          <a:xfrm>
            <a:off x="4572000" y="1981200"/>
            <a:ext cx="4133850" cy="41148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304800"/>
            <a:ext cx="8534400" cy="1447800"/>
          </a:xfrm>
        </p:spPr>
        <p:txBody>
          <a:bodyPr/>
          <a:lstStyle/>
          <a:p>
            <a:r>
              <a:rPr lang="en-US">
                <a:solidFill>
                  <a:schemeClr val="tx1"/>
                </a:solidFill>
                <a:latin typeface="American Typewriter" charset="0"/>
              </a:rPr>
              <a:t>A </a:t>
            </a:r>
            <a:r>
              <a:rPr lang="en-US" b="1">
                <a:solidFill>
                  <a:schemeClr val="tx1"/>
                </a:solidFill>
                <a:latin typeface="American Typewriter" charset="0"/>
              </a:rPr>
              <a:t>Rain Gauge</a:t>
            </a:r>
            <a:r>
              <a:rPr lang="en-US">
                <a:solidFill>
                  <a:schemeClr val="tx1"/>
                </a:solidFill>
                <a:latin typeface="American Typewriter" charset="0"/>
              </a:rPr>
              <a:t> is used to measure </a:t>
            </a:r>
            <a:r>
              <a:rPr lang="en-US" b="1">
                <a:solidFill>
                  <a:srgbClr val="FF0000"/>
                </a:solidFill>
                <a:latin typeface="American Typewriter" charset="0"/>
              </a:rPr>
              <a:t>amount of rainfall</a:t>
            </a:r>
            <a:r>
              <a:rPr lang="en-US">
                <a:solidFill>
                  <a:schemeClr val="tx1"/>
                </a:solidFill>
                <a:latin typeface="American Typewriter" charset="0"/>
              </a:rPr>
              <a:t>.</a:t>
            </a:r>
          </a:p>
        </p:txBody>
      </p:sp>
      <p:sp>
        <p:nvSpPr>
          <p:cNvPr id="23555" name="Rectangle 3"/>
          <p:cNvSpPr>
            <a:spLocks noGrp="1" noChangeArrowheads="1"/>
          </p:cNvSpPr>
          <p:nvPr>
            <p:ph type="body" idx="1"/>
          </p:nvPr>
        </p:nvSpPr>
        <p:spPr>
          <a:xfrm>
            <a:off x="457200" y="2133600"/>
            <a:ext cx="4495800" cy="4343400"/>
          </a:xfrm>
        </p:spPr>
        <p:txBody>
          <a:bodyPr/>
          <a:lstStyle/>
          <a:p>
            <a:pPr>
              <a:buFontTx/>
              <a:buNone/>
            </a:pPr>
            <a:r>
              <a:rPr lang="en-US">
                <a:latin typeface="American Typewriter" charset="0"/>
              </a:rPr>
              <a:t>   An official </a:t>
            </a:r>
            <a:r>
              <a:rPr lang="en-US" b="1">
                <a:latin typeface="American Typewriter" charset="0"/>
              </a:rPr>
              <a:t>Rain</a:t>
            </a:r>
            <a:r>
              <a:rPr lang="en-US">
                <a:latin typeface="American Typewriter" charset="0"/>
              </a:rPr>
              <a:t> </a:t>
            </a:r>
            <a:r>
              <a:rPr lang="en-US" b="1">
                <a:latin typeface="American Typewriter" charset="0"/>
              </a:rPr>
              <a:t>Gauge</a:t>
            </a:r>
            <a:r>
              <a:rPr lang="en-US">
                <a:latin typeface="American Typewriter" charset="0"/>
              </a:rPr>
              <a:t> consists of a large cylinder with a funnel and a smaller measuring tube inside.</a:t>
            </a:r>
            <a:endParaRPr lang="en-US">
              <a:latin typeface="ArialMT" charset="0"/>
            </a:endParaRPr>
          </a:p>
        </p:txBody>
      </p:sp>
      <p:pic>
        <p:nvPicPr>
          <p:cNvPr id="23558" name="Picture 6" descr="rg.jpg                                                         0002DA20&#10;MacintoshX                     BC526B06:"/>
          <p:cNvPicPr>
            <a:picLocks noChangeAspect="1" noChangeArrowheads="1"/>
          </p:cNvPicPr>
          <p:nvPr/>
        </p:nvPicPr>
        <p:blipFill>
          <a:blip r:embed="rId2" cstate="print"/>
          <a:srcRect/>
          <a:stretch>
            <a:fillRect/>
          </a:stretch>
        </p:blipFill>
        <p:spPr bwMode="auto">
          <a:xfrm>
            <a:off x="5257800" y="1905000"/>
            <a:ext cx="2728913" cy="46482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533400"/>
            <a:ext cx="5257800" cy="685800"/>
          </a:xfrm>
        </p:spPr>
        <p:txBody>
          <a:bodyPr/>
          <a:lstStyle/>
          <a:p>
            <a:r>
              <a:rPr lang="en-US" b="1">
                <a:solidFill>
                  <a:srgbClr val="FF0000"/>
                </a:solidFill>
                <a:latin typeface="American Typewriter" charset="0"/>
              </a:rPr>
              <a:t>Rain Gauges</a:t>
            </a:r>
            <a:endParaRPr lang="en-US">
              <a:solidFill>
                <a:schemeClr val="tx1"/>
              </a:solidFill>
              <a:latin typeface="American Typewriter" charset="0"/>
            </a:endParaRPr>
          </a:p>
        </p:txBody>
      </p:sp>
      <p:pic>
        <p:nvPicPr>
          <p:cNvPr id="15367" name="Picture 7" descr="rgs.jpg                                                        0002DA20&#10;MacintoshX                     BC526B06:"/>
          <p:cNvPicPr>
            <a:picLocks noChangeAspect="1" noChangeArrowheads="1"/>
          </p:cNvPicPr>
          <p:nvPr/>
        </p:nvPicPr>
        <p:blipFill>
          <a:blip r:embed="rId2" cstate="print"/>
          <a:srcRect/>
          <a:stretch>
            <a:fillRect/>
          </a:stretch>
        </p:blipFill>
        <p:spPr bwMode="auto">
          <a:xfrm>
            <a:off x="762000" y="1676400"/>
            <a:ext cx="7391400" cy="40814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04800"/>
            <a:ext cx="9144000" cy="1828800"/>
          </a:xfrm>
        </p:spPr>
        <p:txBody>
          <a:bodyPr/>
          <a:lstStyle/>
          <a:p>
            <a:r>
              <a:rPr lang="en-US">
                <a:solidFill>
                  <a:schemeClr val="tx1"/>
                </a:solidFill>
                <a:latin typeface="American Typewriter" charset="0"/>
              </a:rPr>
              <a:t>A </a:t>
            </a:r>
            <a:r>
              <a:rPr lang="en-US" b="1">
                <a:solidFill>
                  <a:schemeClr val="tx1"/>
                </a:solidFill>
                <a:latin typeface="American Typewriter" charset="0"/>
              </a:rPr>
              <a:t>Weather Balloon</a:t>
            </a:r>
            <a:r>
              <a:rPr lang="en-US">
                <a:solidFill>
                  <a:schemeClr val="tx1"/>
                </a:solidFill>
                <a:latin typeface="American Typewriter" charset="0"/>
              </a:rPr>
              <a:t/>
            </a:r>
            <a:br>
              <a:rPr lang="en-US">
                <a:solidFill>
                  <a:schemeClr val="tx1"/>
                </a:solidFill>
                <a:latin typeface="American Typewriter" charset="0"/>
              </a:rPr>
            </a:br>
            <a:r>
              <a:rPr lang="en-US">
                <a:solidFill>
                  <a:schemeClr val="tx1"/>
                </a:solidFill>
                <a:latin typeface="American Typewriter" charset="0"/>
              </a:rPr>
              <a:t>measures </a:t>
            </a:r>
            <a:r>
              <a:rPr lang="en-US" b="1">
                <a:solidFill>
                  <a:srgbClr val="FF0000"/>
                </a:solidFill>
                <a:latin typeface="American Typewriter" charset="0"/>
              </a:rPr>
              <a:t>weather conditions</a:t>
            </a:r>
            <a:r>
              <a:rPr lang="en-US">
                <a:solidFill>
                  <a:schemeClr val="tx1"/>
                </a:solidFill>
                <a:latin typeface="American Typewriter" charset="0"/>
              </a:rPr>
              <a:t> higher in the atmosphere.</a:t>
            </a:r>
            <a:endParaRPr lang="en-US">
              <a:solidFill>
                <a:srgbClr val="4013E1"/>
              </a:solidFill>
              <a:latin typeface="Courier" charset="0"/>
            </a:endParaRPr>
          </a:p>
        </p:txBody>
      </p:sp>
      <p:sp>
        <p:nvSpPr>
          <p:cNvPr id="14339" name="Rectangle 3"/>
          <p:cNvSpPr>
            <a:spLocks noGrp="1" noChangeArrowheads="1"/>
          </p:cNvSpPr>
          <p:nvPr>
            <p:ph type="body" idx="1"/>
          </p:nvPr>
        </p:nvSpPr>
        <p:spPr>
          <a:xfrm>
            <a:off x="457200" y="2590800"/>
            <a:ext cx="3810000" cy="3657600"/>
          </a:xfrm>
        </p:spPr>
        <p:txBody>
          <a:bodyPr/>
          <a:lstStyle/>
          <a:p>
            <a:pPr>
              <a:buFontTx/>
              <a:buNone/>
            </a:pPr>
            <a:r>
              <a:rPr lang="en-US">
                <a:latin typeface="American Typewriter" charset="0"/>
              </a:rPr>
              <a:t>   Measures temperature, air pressure, wind speed and direction</a:t>
            </a:r>
            <a:endParaRPr lang="en-US"/>
          </a:p>
        </p:txBody>
      </p:sp>
      <p:pic>
        <p:nvPicPr>
          <p:cNvPr id="14341" name="Picture 5"/>
          <p:cNvPicPr>
            <a:picLocks noChangeAspect="1" noChangeArrowheads="1"/>
          </p:cNvPicPr>
          <p:nvPr/>
        </p:nvPicPr>
        <p:blipFill>
          <a:blip r:embed="rId2" cstate="print"/>
          <a:srcRect/>
          <a:stretch>
            <a:fillRect/>
          </a:stretch>
        </p:blipFill>
        <p:spPr bwMode="auto">
          <a:xfrm>
            <a:off x="4267200" y="2514600"/>
            <a:ext cx="3657600" cy="3657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457200"/>
            <a:ext cx="9220200" cy="1447800"/>
          </a:xfrm>
        </p:spPr>
        <p:txBody>
          <a:bodyPr/>
          <a:lstStyle/>
          <a:p>
            <a:r>
              <a:rPr lang="en-US">
                <a:solidFill>
                  <a:schemeClr val="tx1"/>
                </a:solidFill>
                <a:latin typeface="American Typewriter" charset="0"/>
              </a:rPr>
              <a:t>A </a:t>
            </a:r>
            <a:r>
              <a:rPr lang="en-US" b="1">
                <a:solidFill>
                  <a:schemeClr val="tx1"/>
                </a:solidFill>
                <a:latin typeface="American Typewriter" charset="0"/>
              </a:rPr>
              <a:t>Thermometer</a:t>
            </a:r>
            <a:r>
              <a:rPr lang="en-US">
                <a:solidFill>
                  <a:schemeClr val="tx1"/>
                </a:solidFill>
                <a:latin typeface="American Typewriter" charset="0"/>
              </a:rPr>
              <a:t/>
            </a:r>
            <a:br>
              <a:rPr lang="en-US">
                <a:solidFill>
                  <a:schemeClr val="tx1"/>
                </a:solidFill>
                <a:latin typeface="American Typewriter" charset="0"/>
              </a:rPr>
            </a:br>
            <a:r>
              <a:rPr lang="en-US">
                <a:solidFill>
                  <a:schemeClr val="tx1"/>
                </a:solidFill>
                <a:latin typeface="American Typewriter" charset="0"/>
              </a:rPr>
              <a:t>measures </a:t>
            </a:r>
            <a:r>
              <a:rPr lang="en-US" b="1">
                <a:solidFill>
                  <a:srgbClr val="FF0000"/>
                </a:solidFill>
                <a:latin typeface="American Typewriter" charset="0"/>
              </a:rPr>
              <a:t>air temperature</a:t>
            </a:r>
            <a:r>
              <a:rPr lang="en-US">
                <a:solidFill>
                  <a:schemeClr val="tx1"/>
                </a:solidFill>
                <a:latin typeface="American Typewriter" charset="0"/>
              </a:rPr>
              <a:t>.</a:t>
            </a:r>
          </a:p>
        </p:txBody>
      </p:sp>
      <p:sp>
        <p:nvSpPr>
          <p:cNvPr id="6147" name="Rectangle 3"/>
          <p:cNvSpPr>
            <a:spLocks noGrp="1" noChangeArrowheads="1"/>
          </p:cNvSpPr>
          <p:nvPr>
            <p:ph type="subTitle" idx="1"/>
          </p:nvPr>
        </p:nvSpPr>
        <p:spPr>
          <a:xfrm>
            <a:off x="533400" y="2057400"/>
            <a:ext cx="4038600" cy="4419600"/>
          </a:xfrm>
        </p:spPr>
        <p:txBody>
          <a:bodyPr/>
          <a:lstStyle/>
          <a:p>
            <a:pPr algn="l"/>
            <a:r>
              <a:rPr lang="en-US" sz="2400">
                <a:latin typeface="American Typewriter" charset="0"/>
              </a:rPr>
              <a:t>A Thermometer works because matter expands when heated. Most thermometers are closed glass tubes containing liquids such as alcohol. When air around the tube heats the liquid, the liquid expands and moves up the tube. A scale then shows the actual temperature of the air.</a:t>
            </a:r>
          </a:p>
        </p:txBody>
      </p:sp>
      <p:pic>
        <p:nvPicPr>
          <p:cNvPr id="6149" name="Picture 5" descr="th.jpg                                                         0002DA20&#10;MacintoshX                     BC526B06:"/>
          <p:cNvPicPr>
            <a:picLocks noChangeAspect="1" noChangeArrowheads="1"/>
          </p:cNvPicPr>
          <p:nvPr/>
        </p:nvPicPr>
        <p:blipFill>
          <a:blip r:embed="rId2" cstate="print"/>
          <a:srcRect/>
          <a:stretch>
            <a:fillRect/>
          </a:stretch>
        </p:blipFill>
        <p:spPr bwMode="auto">
          <a:xfrm>
            <a:off x="5105400" y="2438400"/>
            <a:ext cx="3124200" cy="3124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b="1">
                <a:solidFill>
                  <a:srgbClr val="FF0000"/>
                </a:solidFill>
                <a:latin typeface="American Typewriter" charset="0"/>
              </a:rPr>
              <a:t>Weather Balloons</a:t>
            </a:r>
            <a:endParaRPr lang="en-US">
              <a:solidFill>
                <a:schemeClr val="tx1"/>
              </a:solidFill>
              <a:latin typeface="American Typewriter" charset="0"/>
            </a:endParaRPr>
          </a:p>
        </p:txBody>
      </p:sp>
      <p:pic>
        <p:nvPicPr>
          <p:cNvPr id="24583" name="Picture 7" descr="wbs.jpg                                                        0002DA20&#10;MacintoshX                     BC526B06:"/>
          <p:cNvPicPr>
            <a:picLocks noChangeAspect="1" noChangeArrowheads="1"/>
          </p:cNvPicPr>
          <p:nvPr/>
        </p:nvPicPr>
        <p:blipFill>
          <a:blip r:embed="rId2" cstate="print"/>
          <a:srcRect/>
          <a:stretch>
            <a:fillRect/>
          </a:stretch>
        </p:blipFill>
        <p:spPr bwMode="auto">
          <a:xfrm>
            <a:off x="533400" y="2133600"/>
            <a:ext cx="7848600" cy="3775075"/>
          </a:xfrm>
          <a:prstGeom prst="rect">
            <a:avLst/>
          </a:prstGeom>
          <a:noFill/>
        </p:spPr>
      </p:pic>
      <p:sp>
        <p:nvSpPr>
          <p:cNvPr id="24581" name="Rectangle 5"/>
          <p:cNvSpPr>
            <a:spLocks noChangeArrowheads="1"/>
          </p:cNvSpPr>
          <p:nvPr/>
        </p:nvSpPr>
        <p:spPr bwMode="auto">
          <a:xfrm>
            <a:off x="457200" y="5181600"/>
            <a:ext cx="4433888" cy="822325"/>
          </a:xfrm>
          <a:prstGeom prst="rect">
            <a:avLst/>
          </a:prstGeom>
          <a:noFill/>
          <a:ln w="9525">
            <a:noFill/>
            <a:miter lim="800000"/>
            <a:headEnd/>
            <a:tailEnd/>
          </a:ln>
          <a:effectLst/>
        </p:spPr>
        <p:txBody>
          <a:bodyPr wrap="none">
            <a:spAutoFit/>
          </a:bodyPr>
          <a:lstStyle/>
          <a:p>
            <a:pPr algn="ctr"/>
            <a:r>
              <a:rPr lang="en-US">
                <a:latin typeface="American Typewriter" charset="0"/>
              </a:rPr>
              <a:t>Sometimes weather balloons </a:t>
            </a:r>
          </a:p>
          <a:p>
            <a:pPr algn="ctr"/>
            <a:r>
              <a:rPr lang="en-US">
                <a:latin typeface="American Typewriter" charset="0"/>
              </a:rPr>
              <a:t>land in the oddest places!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a:solidFill>
                  <a:schemeClr val="tx1"/>
                </a:solidFill>
                <a:latin typeface="American Typewriter" charset="0"/>
              </a:rPr>
              <a:t>A </a:t>
            </a:r>
            <a:r>
              <a:rPr lang="en-US" sz="4000" b="1">
                <a:solidFill>
                  <a:schemeClr val="tx1"/>
                </a:solidFill>
                <a:latin typeface="American Typewriter" charset="0"/>
              </a:rPr>
              <a:t>Weather Satellite</a:t>
            </a:r>
            <a:br>
              <a:rPr lang="en-US" sz="4000" b="1">
                <a:solidFill>
                  <a:schemeClr val="tx1"/>
                </a:solidFill>
                <a:latin typeface="American Typewriter" charset="0"/>
              </a:rPr>
            </a:br>
            <a:r>
              <a:rPr lang="en-US" sz="4000">
                <a:solidFill>
                  <a:schemeClr val="tx1"/>
                </a:solidFill>
                <a:latin typeface="American Typewriter" charset="0"/>
              </a:rPr>
              <a:t>is able to </a:t>
            </a:r>
            <a:r>
              <a:rPr lang="en-US" sz="4000" b="1">
                <a:solidFill>
                  <a:srgbClr val="FF0000"/>
                </a:solidFill>
                <a:latin typeface="American Typewriter" charset="0"/>
              </a:rPr>
              <a:t>photograph, track, and measure the conditions of large-scale air movements</a:t>
            </a:r>
            <a:r>
              <a:rPr lang="en-US" sz="4000">
                <a:solidFill>
                  <a:schemeClr val="tx1"/>
                </a:solidFill>
                <a:latin typeface="American Typewriter" charset="0"/>
              </a:rPr>
              <a:t>.</a:t>
            </a:r>
            <a:r>
              <a:rPr lang="en-US">
                <a:solidFill>
                  <a:schemeClr val="tx1"/>
                </a:solidFill>
                <a:latin typeface="American Typewriter" charset="0"/>
              </a:rPr>
              <a:t>  </a:t>
            </a:r>
            <a:endParaRPr lang="en-US">
              <a:solidFill>
                <a:srgbClr val="3112C0"/>
              </a:solidFill>
              <a:latin typeface="Courier" charset="0"/>
            </a:endParaRPr>
          </a:p>
        </p:txBody>
      </p:sp>
      <p:sp>
        <p:nvSpPr>
          <p:cNvPr id="16387" name="Rectangle 3"/>
          <p:cNvSpPr>
            <a:spLocks noGrp="1" noChangeArrowheads="1"/>
          </p:cNvSpPr>
          <p:nvPr>
            <p:ph type="body" sz="half" idx="1"/>
          </p:nvPr>
        </p:nvSpPr>
        <p:spPr/>
        <p:txBody>
          <a:bodyPr/>
          <a:lstStyle/>
          <a:p>
            <a:pPr>
              <a:buFontTx/>
              <a:buNone/>
            </a:pPr>
            <a:r>
              <a:rPr lang="en-US" sz="2800">
                <a:latin typeface="American Typewriter" charset="0"/>
              </a:rPr>
              <a:t>   </a:t>
            </a:r>
          </a:p>
          <a:p>
            <a:pPr>
              <a:buFontTx/>
              <a:buNone/>
            </a:pPr>
            <a:endParaRPr lang="en-US" sz="2800">
              <a:latin typeface="American Typewriter" charset="0"/>
            </a:endParaRPr>
          </a:p>
          <a:p>
            <a:pPr>
              <a:buFontTx/>
              <a:buNone/>
            </a:pPr>
            <a:r>
              <a:rPr lang="en-US" sz="2800">
                <a:latin typeface="American Typewriter" charset="0"/>
              </a:rPr>
              <a:t>A </a:t>
            </a:r>
            <a:r>
              <a:rPr lang="en-US" sz="2800" b="1">
                <a:latin typeface="American Typewriter" charset="0"/>
              </a:rPr>
              <a:t>meteorologist</a:t>
            </a:r>
            <a:r>
              <a:rPr lang="en-US" sz="2800">
                <a:latin typeface="American Typewriter" charset="0"/>
              </a:rPr>
              <a:t> then compiles and analyzes the data with the help of computers.</a:t>
            </a:r>
          </a:p>
        </p:txBody>
      </p:sp>
      <p:sp>
        <p:nvSpPr>
          <p:cNvPr id="16389" name="Rectangle 5"/>
          <p:cNvSpPr>
            <a:spLocks noChangeArrowheads="1"/>
          </p:cNvSpPr>
          <p:nvPr/>
        </p:nvSpPr>
        <p:spPr bwMode="auto">
          <a:xfrm>
            <a:off x="3962400" y="6321425"/>
            <a:ext cx="5064125" cy="373063"/>
          </a:xfrm>
          <a:prstGeom prst="rect">
            <a:avLst/>
          </a:prstGeom>
          <a:noFill/>
          <a:ln w="9525">
            <a:noFill/>
            <a:miter lim="800000"/>
            <a:headEnd/>
            <a:tailEnd/>
          </a:ln>
          <a:effectLst/>
        </p:spPr>
        <p:txBody>
          <a:bodyPr wrap="none">
            <a:spAutoFit/>
          </a:bodyPr>
          <a:lstStyle/>
          <a:p>
            <a:r>
              <a:rPr lang="en-US" sz="1800" b="1">
                <a:latin typeface="American Typewriter" charset="0"/>
              </a:rPr>
              <a:t>NOAA weather satellite launched in 2005.</a:t>
            </a:r>
          </a:p>
        </p:txBody>
      </p:sp>
      <p:pic>
        <p:nvPicPr>
          <p:cNvPr id="16391" name="Picture 7" descr="17745591"/>
          <p:cNvPicPr>
            <a:picLocks noChangeAspect="1" noChangeArrowheads="1"/>
          </p:cNvPicPr>
          <p:nvPr>
            <p:ph sz="half" idx="2"/>
          </p:nvPr>
        </p:nvPicPr>
        <p:blipFill>
          <a:blip r:embed="rId2" cstate="print"/>
          <a:srcRect/>
          <a:stretch>
            <a:fillRect/>
          </a:stretch>
        </p:blipFill>
        <p:spPr>
          <a:xfrm>
            <a:off x="4267200" y="2819400"/>
            <a:ext cx="4191000" cy="2943225"/>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r>
              <a:rPr lang="en-US" b="1">
                <a:solidFill>
                  <a:srgbClr val="FF0000"/>
                </a:solidFill>
                <a:latin typeface="American Typewriter" charset="0"/>
              </a:rPr>
              <a:t>Weather Satellites</a:t>
            </a:r>
            <a:endParaRPr lang="en-US"/>
          </a:p>
        </p:txBody>
      </p:sp>
      <p:sp>
        <p:nvSpPr>
          <p:cNvPr id="28677" name="Rectangle 5"/>
          <p:cNvSpPr>
            <a:spLocks noChangeArrowheads="1"/>
          </p:cNvSpPr>
          <p:nvPr/>
        </p:nvSpPr>
        <p:spPr bwMode="auto">
          <a:xfrm>
            <a:off x="6324600" y="5105400"/>
            <a:ext cx="2197100" cy="654050"/>
          </a:xfrm>
          <a:prstGeom prst="rect">
            <a:avLst/>
          </a:prstGeom>
          <a:noFill/>
          <a:ln w="9525">
            <a:noFill/>
            <a:miter lim="800000"/>
            <a:headEnd/>
            <a:tailEnd/>
          </a:ln>
          <a:effectLst/>
        </p:spPr>
        <p:txBody>
          <a:bodyPr wrap="none">
            <a:spAutoFit/>
          </a:bodyPr>
          <a:lstStyle/>
          <a:p>
            <a:r>
              <a:rPr lang="en-US" sz="1800" b="1">
                <a:latin typeface="American Typewriter" charset="0"/>
              </a:rPr>
              <a:t>Weather Satellite</a:t>
            </a:r>
          </a:p>
          <a:p>
            <a:r>
              <a:rPr lang="en-US" sz="1800" b="1">
                <a:latin typeface="American Typewriter" charset="0"/>
              </a:rPr>
              <a:t>Image</a:t>
            </a:r>
          </a:p>
        </p:txBody>
      </p:sp>
      <p:sp>
        <p:nvSpPr>
          <p:cNvPr id="28679" name="Rectangle 7"/>
          <p:cNvSpPr>
            <a:spLocks noChangeArrowheads="1"/>
          </p:cNvSpPr>
          <p:nvPr/>
        </p:nvSpPr>
        <p:spPr bwMode="auto">
          <a:xfrm>
            <a:off x="609600" y="3886200"/>
            <a:ext cx="1958975" cy="403225"/>
          </a:xfrm>
          <a:prstGeom prst="rect">
            <a:avLst/>
          </a:prstGeom>
          <a:noFill/>
          <a:ln w="9525">
            <a:noFill/>
            <a:miter lim="800000"/>
            <a:headEnd/>
            <a:tailEnd/>
          </a:ln>
          <a:effectLst/>
        </p:spPr>
        <p:txBody>
          <a:bodyPr wrap="none">
            <a:spAutoFit/>
          </a:bodyPr>
          <a:lstStyle/>
          <a:p>
            <a:r>
              <a:rPr lang="en-US" sz="2000" b="1">
                <a:latin typeface="American Typewriter" charset="0"/>
              </a:rPr>
              <a:t>Tiros 1 - 1965</a:t>
            </a:r>
          </a:p>
        </p:txBody>
      </p:sp>
      <p:sp>
        <p:nvSpPr>
          <p:cNvPr id="28681" name="Rectangle 9"/>
          <p:cNvSpPr>
            <a:spLocks noChangeArrowheads="1"/>
          </p:cNvSpPr>
          <p:nvPr/>
        </p:nvSpPr>
        <p:spPr bwMode="auto">
          <a:xfrm>
            <a:off x="228600" y="6324600"/>
            <a:ext cx="2624138" cy="309563"/>
          </a:xfrm>
          <a:prstGeom prst="rect">
            <a:avLst/>
          </a:prstGeom>
          <a:noFill/>
          <a:ln w="9525">
            <a:noFill/>
            <a:miter lim="800000"/>
            <a:headEnd/>
            <a:tailEnd/>
          </a:ln>
          <a:effectLst/>
        </p:spPr>
        <p:txBody>
          <a:bodyPr wrap="none">
            <a:spAutoFit/>
          </a:bodyPr>
          <a:lstStyle/>
          <a:p>
            <a:r>
              <a:rPr lang="en-US" sz="1400" b="1">
                <a:latin typeface="American Typewriter" charset="0"/>
              </a:rPr>
              <a:t>First usuable Tiros 1 image</a:t>
            </a:r>
          </a:p>
        </p:txBody>
      </p:sp>
      <p:sp>
        <p:nvSpPr>
          <p:cNvPr id="28685" name="Rectangle 13"/>
          <p:cNvSpPr>
            <a:spLocks noChangeArrowheads="1"/>
          </p:cNvSpPr>
          <p:nvPr/>
        </p:nvSpPr>
        <p:spPr bwMode="auto">
          <a:xfrm>
            <a:off x="4419600" y="3200400"/>
            <a:ext cx="4305300" cy="947738"/>
          </a:xfrm>
          <a:prstGeom prst="rect">
            <a:avLst/>
          </a:prstGeom>
          <a:noFill/>
          <a:ln w="9525">
            <a:noFill/>
            <a:miter lim="800000"/>
            <a:headEnd/>
            <a:tailEnd/>
          </a:ln>
          <a:effectLst/>
        </p:spPr>
        <p:txBody>
          <a:bodyPr wrap="none">
            <a:spAutoFit/>
          </a:bodyPr>
          <a:lstStyle/>
          <a:p>
            <a:r>
              <a:rPr lang="en-US" sz="1400" b="1">
                <a:latin typeface="American Typewriter" charset="0"/>
              </a:rPr>
              <a:t>NOOA-M  </a:t>
            </a:r>
            <a:r>
              <a:rPr lang="en-US" sz="1400">
                <a:latin typeface="American Typewriter" charset="0"/>
              </a:rPr>
              <a:t>measures</a:t>
            </a:r>
            <a:r>
              <a:rPr lang="en-US" sz="1400" b="1">
                <a:latin typeface="American Typewriter" charset="0"/>
              </a:rPr>
              <a:t> </a:t>
            </a:r>
            <a:r>
              <a:rPr lang="en-US" sz="1400">
                <a:latin typeface="American Typewriter" charset="0"/>
              </a:rPr>
              <a:t>information about Earth </a:t>
            </a:r>
          </a:p>
          <a:p>
            <a:r>
              <a:rPr lang="en-US" sz="1400">
                <a:latin typeface="American Typewriter" charset="0"/>
              </a:rPr>
              <a:t>radiation, sea and land surface temperature, </a:t>
            </a:r>
          </a:p>
          <a:p>
            <a:r>
              <a:rPr lang="en-US" sz="1400">
                <a:latin typeface="American Typewriter" charset="0"/>
              </a:rPr>
              <a:t>atmospheric vertical temperature, water vapor, </a:t>
            </a:r>
          </a:p>
          <a:p>
            <a:r>
              <a:rPr lang="en-US" sz="1400">
                <a:latin typeface="American Typewriter" charset="0"/>
              </a:rPr>
              <a:t>and ozone in the troposphere and stratosphere.</a:t>
            </a:r>
          </a:p>
        </p:txBody>
      </p:sp>
      <p:pic>
        <p:nvPicPr>
          <p:cNvPr id="28686" name="Picture 14" descr=" tiros.jpg                                                      0002DA20&#10;MacintoshX                     BC526B06:"/>
          <p:cNvPicPr>
            <a:picLocks noChangeAspect="1" noChangeArrowheads="1"/>
          </p:cNvPicPr>
          <p:nvPr/>
        </p:nvPicPr>
        <p:blipFill>
          <a:blip r:embed="rId2" cstate="print"/>
          <a:srcRect/>
          <a:stretch>
            <a:fillRect/>
          </a:stretch>
        </p:blipFill>
        <p:spPr bwMode="auto">
          <a:xfrm>
            <a:off x="381000" y="1219200"/>
            <a:ext cx="2895600" cy="2403475"/>
          </a:xfrm>
          <a:prstGeom prst="rect">
            <a:avLst/>
          </a:prstGeom>
          <a:noFill/>
        </p:spPr>
      </p:pic>
      <p:pic>
        <p:nvPicPr>
          <p:cNvPr id="28687" name="Picture 15" descr="noaa.jpg                                                       0002DA20&#10;MacintoshX                     BC526B06:"/>
          <p:cNvPicPr>
            <a:picLocks noChangeAspect="1" noChangeArrowheads="1"/>
          </p:cNvPicPr>
          <p:nvPr/>
        </p:nvPicPr>
        <p:blipFill>
          <a:blip r:embed="rId3" cstate="print"/>
          <a:srcRect/>
          <a:stretch>
            <a:fillRect/>
          </a:stretch>
        </p:blipFill>
        <p:spPr bwMode="auto">
          <a:xfrm>
            <a:off x="4572000" y="990600"/>
            <a:ext cx="3200400" cy="2238375"/>
          </a:xfrm>
          <a:prstGeom prst="rect">
            <a:avLst/>
          </a:prstGeom>
          <a:noFill/>
        </p:spPr>
      </p:pic>
      <p:pic>
        <p:nvPicPr>
          <p:cNvPr id="28688" name="Picture 16" descr="&#10;1tiros.jpg                                                     0002DA20&#10;MacintoshX                     BC526B06:"/>
          <p:cNvPicPr>
            <a:picLocks noChangeAspect="1" noChangeArrowheads="1"/>
          </p:cNvPicPr>
          <p:nvPr/>
        </p:nvPicPr>
        <p:blipFill>
          <a:blip r:embed="rId4" cstate="print"/>
          <a:srcRect/>
          <a:stretch>
            <a:fillRect/>
          </a:stretch>
        </p:blipFill>
        <p:spPr bwMode="auto">
          <a:xfrm>
            <a:off x="533400" y="4343400"/>
            <a:ext cx="2057400" cy="1800225"/>
          </a:xfrm>
          <a:prstGeom prst="rect">
            <a:avLst/>
          </a:prstGeom>
          <a:noFill/>
        </p:spPr>
      </p:pic>
      <p:pic>
        <p:nvPicPr>
          <p:cNvPr id="28689" name="Picture 17" descr="sp.jpg                                                         0002DA20&#10;MacintoshX                     BC526B06:"/>
          <p:cNvPicPr>
            <a:picLocks noChangeAspect="1" noChangeArrowheads="1"/>
          </p:cNvPicPr>
          <p:nvPr/>
        </p:nvPicPr>
        <p:blipFill>
          <a:blip r:embed="rId5" cstate="print"/>
          <a:srcRect/>
          <a:stretch>
            <a:fillRect/>
          </a:stretch>
        </p:blipFill>
        <p:spPr bwMode="auto">
          <a:xfrm>
            <a:off x="4038600" y="4343400"/>
            <a:ext cx="2149475" cy="2286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685800"/>
          </a:xfrm>
        </p:spPr>
        <p:txBody>
          <a:bodyPr/>
          <a:lstStyle/>
          <a:p>
            <a:r>
              <a:rPr lang="en-US" b="1">
                <a:solidFill>
                  <a:srgbClr val="FF0000"/>
                </a:solidFill>
                <a:latin typeface="American Typewriter" charset="0"/>
              </a:rPr>
              <a:t>Weather Prediction</a:t>
            </a:r>
            <a:endParaRPr lang="en-US"/>
          </a:p>
        </p:txBody>
      </p:sp>
      <p:sp>
        <p:nvSpPr>
          <p:cNvPr id="29699" name="Rectangle 3"/>
          <p:cNvSpPr>
            <a:spLocks noGrp="1" noChangeArrowheads="1"/>
          </p:cNvSpPr>
          <p:nvPr>
            <p:ph type="body" idx="1"/>
          </p:nvPr>
        </p:nvSpPr>
        <p:spPr>
          <a:xfrm>
            <a:off x="1066800" y="914400"/>
            <a:ext cx="7010400" cy="1371600"/>
          </a:xfrm>
        </p:spPr>
        <p:txBody>
          <a:bodyPr/>
          <a:lstStyle/>
          <a:p>
            <a:pPr algn="ctr">
              <a:lnSpc>
                <a:spcPct val="90000"/>
              </a:lnSpc>
              <a:buFontTx/>
              <a:buNone/>
            </a:pPr>
            <a:r>
              <a:rPr lang="en-US" sz="2800">
                <a:latin typeface="American Typewriter" charset="0"/>
              </a:rPr>
              <a:t>  All these instruments are used by meteorologists to report the current </a:t>
            </a:r>
          </a:p>
          <a:p>
            <a:pPr algn="ctr">
              <a:lnSpc>
                <a:spcPct val="90000"/>
              </a:lnSpc>
              <a:buFontTx/>
              <a:buNone/>
            </a:pPr>
            <a:r>
              <a:rPr lang="en-US" sz="2800">
                <a:latin typeface="American Typewriter" charset="0"/>
              </a:rPr>
              <a:t>and predict the future weather.</a:t>
            </a:r>
          </a:p>
        </p:txBody>
      </p:sp>
      <p:sp>
        <p:nvSpPr>
          <p:cNvPr id="29701" name="Rectangle 5"/>
          <p:cNvSpPr>
            <a:spLocks noChangeArrowheads="1"/>
          </p:cNvSpPr>
          <p:nvPr/>
        </p:nvSpPr>
        <p:spPr bwMode="auto">
          <a:xfrm>
            <a:off x="7620000" y="6400800"/>
            <a:ext cx="1524000" cy="457200"/>
          </a:xfrm>
          <a:prstGeom prst="rect">
            <a:avLst/>
          </a:prstGeom>
          <a:noFill/>
          <a:ln w="9525">
            <a:noFill/>
            <a:miter lim="800000"/>
            <a:headEnd/>
            <a:tailEnd/>
          </a:ln>
          <a:effectLst/>
        </p:spPr>
        <p:txBody>
          <a:bodyPr/>
          <a:lstStyle/>
          <a:p>
            <a:pPr marL="342900" indent="-342900" eaLnBrk="1" hangingPunct="1">
              <a:spcBef>
                <a:spcPct val="20000"/>
              </a:spcBef>
            </a:pPr>
            <a:r>
              <a:rPr lang="en-US" sz="2000" b="1">
                <a:latin typeface="American Typewriter" charset="0"/>
              </a:rPr>
              <a:t>  The End.</a:t>
            </a:r>
          </a:p>
        </p:txBody>
      </p:sp>
      <p:pic>
        <p:nvPicPr>
          <p:cNvPr id="29702" name="Picture 6" descr="wm.jpg                                                         0002DA20&#10;MacintoshX                     BC526B06:"/>
          <p:cNvPicPr>
            <a:picLocks noChangeAspect="1" noChangeArrowheads="1"/>
          </p:cNvPicPr>
          <p:nvPr/>
        </p:nvPicPr>
        <p:blipFill>
          <a:blip r:embed="rId2" cstate="print"/>
          <a:srcRect/>
          <a:stretch>
            <a:fillRect/>
          </a:stretch>
        </p:blipFill>
        <p:spPr bwMode="auto">
          <a:xfrm>
            <a:off x="1600200" y="2286000"/>
            <a:ext cx="6096000" cy="41163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r>
              <a:rPr lang="en-US" b="1">
                <a:solidFill>
                  <a:srgbClr val="FF0000"/>
                </a:solidFill>
                <a:latin typeface="American Typewriter" charset="0"/>
              </a:rPr>
              <a:t>Thermometers</a:t>
            </a:r>
            <a:endParaRPr lang="en-US">
              <a:solidFill>
                <a:schemeClr val="tx1"/>
              </a:solidFill>
              <a:latin typeface="American Typewriter" charset="0"/>
            </a:endParaRPr>
          </a:p>
        </p:txBody>
      </p:sp>
      <p:sp>
        <p:nvSpPr>
          <p:cNvPr id="7175" name="Rectangle 7"/>
          <p:cNvSpPr>
            <a:spLocks noChangeArrowheads="1"/>
          </p:cNvSpPr>
          <p:nvPr/>
        </p:nvSpPr>
        <p:spPr bwMode="auto">
          <a:xfrm>
            <a:off x="3886200" y="5867400"/>
            <a:ext cx="4414838" cy="830263"/>
          </a:xfrm>
          <a:prstGeom prst="rect">
            <a:avLst/>
          </a:prstGeom>
          <a:noFill/>
          <a:ln w="9525">
            <a:noFill/>
            <a:miter lim="800000"/>
            <a:headEnd/>
            <a:tailEnd/>
          </a:ln>
          <a:effectLst/>
        </p:spPr>
        <p:txBody>
          <a:bodyPr wrap="none">
            <a:spAutoFit/>
          </a:bodyPr>
          <a:lstStyle/>
          <a:p>
            <a:r>
              <a:rPr lang="en-US">
                <a:latin typeface="American Typewriter" charset="0"/>
              </a:rPr>
              <a:t>This also has a </a:t>
            </a:r>
            <a:r>
              <a:rPr lang="en-US" b="1">
                <a:solidFill>
                  <a:srgbClr val="FF0000"/>
                </a:solidFill>
                <a:latin typeface="American Typewriter" charset="0"/>
              </a:rPr>
              <a:t>Hygrometer</a:t>
            </a:r>
            <a:r>
              <a:rPr lang="en-US">
                <a:latin typeface="American Typewriter" charset="0"/>
              </a:rPr>
              <a:t>, </a:t>
            </a:r>
          </a:p>
          <a:p>
            <a:r>
              <a:rPr lang="en-US">
                <a:latin typeface="American Typewriter" charset="0"/>
              </a:rPr>
              <a:t>which measures humidity.</a:t>
            </a:r>
          </a:p>
        </p:txBody>
      </p:sp>
      <p:pic>
        <p:nvPicPr>
          <p:cNvPr id="7176" name="Picture 8" descr="th2.jpg                                                        0002DA20&#10;MacintoshX                     BC526B06:"/>
          <p:cNvPicPr>
            <a:picLocks noChangeAspect="1" noChangeArrowheads="1"/>
          </p:cNvPicPr>
          <p:nvPr/>
        </p:nvPicPr>
        <p:blipFill>
          <a:blip r:embed="rId2" cstate="print"/>
          <a:srcRect/>
          <a:stretch>
            <a:fillRect/>
          </a:stretch>
        </p:blipFill>
        <p:spPr bwMode="auto">
          <a:xfrm>
            <a:off x="533400" y="1217613"/>
            <a:ext cx="8001000" cy="43799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solidFill>
                  <a:schemeClr val="tx1"/>
                </a:solidFill>
                <a:latin typeface="American Typewriter" charset="0"/>
              </a:rPr>
              <a:t>A </a:t>
            </a:r>
            <a:r>
              <a:rPr lang="en-US" b="1">
                <a:solidFill>
                  <a:schemeClr val="tx1"/>
                </a:solidFill>
                <a:latin typeface="American Typewriter" charset="0"/>
              </a:rPr>
              <a:t>Barometer</a:t>
            </a:r>
            <a:r>
              <a:rPr lang="en-US">
                <a:solidFill>
                  <a:schemeClr val="tx1"/>
                </a:solidFill>
                <a:latin typeface="American Typewriter" charset="0"/>
              </a:rPr>
              <a:t/>
            </a:r>
            <a:br>
              <a:rPr lang="en-US">
                <a:solidFill>
                  <a:schemeClr val="tx1"/>
                </a:solidFill>
                <a:latin typeface="American Typewriter" charset="0"/>
              </a:rPr>
            </a:br>
            <a:r>
              <a:rPr lang="en-US">
                <a:solidFill>
                  <a:schemeClr val="tx1"/>
                </a:solidFill>
                <a:latin typeface="American Typewriter" charset="0"/>
              </a:rPr>
              <a:t>measures </a:t>
            </a:r>
            <a:r>
              <a:rPr lang="en-US" b="1">
                <a:solidFill>
                  <a:srgbClr val="FF0000"/>
                </a:solidFill>
                <a:latin typeface="American Typewriter" charset="0"/>
              </a:rPr>
              <a:t>air pressure</a:t>
            </a:r>
            <a:r>
              <a:rPr lang="en-US">
                <a:solidFill>
                  <a:schemeClr val="tx1"/>
                </a:solidFill>
                <a:latin typeface="American Typewriter" charset="0"/>
              </a:rPr>
              <a:t>.</a:t>
            </a:r>
          </a:p>
        </p:txBody>
      </p:sp>
      <p:sp>
        <p:nvSpPr>
          <p:cNvPr id="8195" name="Rectangle 3"/>
          <p:cNvSpPr>
            <a:spLocks noGrp="1" noChangeArrowheads="1"/>
          </p:cNvSpPr>
          <p:nvPr>
            <p:ph type="body" idx="1"/>
          </p:nvPr>
        </p:nvSpPr>
        <p:spPr>
          <a:xfrm>
            <a:off x="457200" y="2286000"/>
            <a:ext cx="3276600" cy="3581400"/>
          </a:xfrm>
        </p:spPr>
        <p:txBody>
          <a:bodyPr/>
          <a:lstStyle/>
          <a:p>
            <a:pPr>
              <a:buFontTx/>
              <a:buNone/>
            </a:pPr>
            <a:r>
              <a:rPr lang="en-US" sz="2400">
                <a:latin typeface="American Typewriter" charset="0"/>
              </a:rPr>
              <a:t>    An Italian scientist named Torricelli built the first barometer in 1643. People  still use barometers based on Torricelli's design to measure air  pressure.</a:t>
            </a:r>
          </a:p>
        </p:txBody>
      </p:sp>
      <p:pic>
        <p:nvPicPr>
          <p:cNvPr id="8197" name="Picture 5" descr="hy.jpg                                                         0002DA20&#10;MacintoshX                     BC526B06:"/>
          <p:cNvPicPr>
            <a:picLocks noChangeAspect="1" noChangeArrowheads="1"/>
          </p:cNvPicPr>
          <p:nvPr/>
        </p:nvPicPr>
        <p:blipFill>
          <a:blip r:embed="rId2" cstate="print"/>
          <a:srcRect/>
          <a:stretch>
            <a:fillRect/>
          </a:stretch>
        </p:blipFill>
        <p:spPr bwMode="auto">
          <a:xfrm>
            <a:off x="4038600" y="2133600"/>
            <a:ext cx="4114800" cy="39814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r>
              <a:rPr lang="en-US" b="1">
                <a:solidFill>
                  <a:srgbClr val="FF0000"/>
                </a:solidFill>
                <a:latin typeface="American Typewriter" charset="0"/>
              </a:rPr>
              <a:t>Barometers</a:t>
            </a:r>
            <a:endParaRPr lang="en-US">
              <a:solidFill>
                <a:schemeClr val="tx1"/>
              </a:solidFill>
              <a:latin typeface="American Typewriter" charset="0"/>
            </a:endParaRPr>
          </a:p>
        </p:txBody>
      </p:sp>
      <p:pic>
        <p:nvPicPr>
          <p:cNvPr id="9226" name="Picture 10" descr="bar.jpg                                                        0002DA20&#10;MacintoshX                     BC526B06:"/>
          <p:cNvPicPr>
            <a:picLocks noChangeAspect="1" noChangeArrowheads="1"/>
          </p:cNvPicPr>
          <p:nvPr/>
        </p:nvPicPr>
        <p:blipFill>
          <a:blip r:embed="rId2" cstate="print"/>
          <a:srcRect/>
          <a:stretch>
            <a:fillRect/>
          </a:stretch>
        </p:blipFill>
        <p:spPr bwMode="auto">
          <a:xfrm>
            <a:off x="1371600" y="1371600"/>
            <a:ext cx="6096000" cy="4678363"/>
          </a:xfrm>
          <a:prstGeom prst="rect">
            <a:avLst/>
          </a:prstGeom>
          <a:noFill/>
        </p:spPr>
      </p:pic>
      <p:sp>
        <p:nvSpPr>
          <p:cNvPr id="9224" name="Rectangle 8"/>
          <p:cNvSpPr>
            <a:spLocks noChangeArrowheads="1"/>
          </p:cNvSpPr>
          <p:nvPr/>
        </p:nvSpPr>
        <p:spPr bwMode="auto">
          <a:xfrm>
            <a:off x="4495800" y="5715000"/>
            <a:ext cx="3489325" cy="465138"/>
          </a:xfrm>
          <a:prstGeom prst="rect">
            <a:avLst/>
          </a:prstGeom>
          <a:noFill/>
          <a:ln w="9525">
            <a:noFill/>
            <a:miter lim="800000"/>
            <a:headEnd/>
            <a:tailEnd/>
          </a:ln>
          <a:effectLst/>
        </p:spPr>
        <p:txBody>
          <a:bodyPr wrap="none">
            <a:spAutoFit/>
          </a:bodyPr>
          <a:lstStyle/>
          <a:p>
            <a:r>
              <a:rPr lang="en-US">
                <a:latin typeface="American Typewriter" charset="0"/>
              </a:rPr>
              <a:t>Torricelli’s </a:t>
            </a:r>
            <a:r>
              <a:rPr lang="en-US" b="1">
                <a:solidFill>
                  <a:srgbClr val="FF0000"/>
                </a:solidFill>
                <a:latin typeface="American Typewriter" charset="0"/>
              </a:rPr>
              <a:t>Barometer</a:t>
            </a:r>
            <a:endParaRPr lang="en-US">
              <a:latin typeface="American Typewriter"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solidFill>
                  <a:schemeClr val="tx1"/>
                </a:solidFill>
                <a:latin typeface="American Typewriter" charset="0"/>
              </a:rPr>
              <a:t>A </a:t>
            </a:r>
            <a:r>
              <a:rPr lang="en-US" b="1">
                <a:solidFill>
                  <a:schemeClr val="tx1"/>
                </a:solidFill>
                <a:latin typeface="American Typewriter" charset="0"/>
              </a:rPr>
              <a:t>Psychrometer</a:t>
            </a:r>
            <a:r>
              <a:rPr lang="en-US">
                <a:solidFill>
                  <a:schemeClr val="tx1"/>
                </a:solidFill>
                <a:latin typeface="American Typewriter" charset="0"/>
              </a:rPr>
              <a:t> </a:t>
            </a:r>
            <a:br>
              <a:rPr lang="en-US">
                <a:solidFill>
                  <a:schemeClr val="tx1"/>
                </a:solidFill>
                <a:latin typeface="American Typewriter" charset="0"/>
              </a:rPr>
            </a:br>
            <a:r>
              <a:rPr lang="en-US">
                <a:solidFill>
                  <a:schemeClr val="tx1"/>
                </a:solidFill>
                <a:latin typeface="American Typewriter" charset="0"/>
              </a:rPr>
              <a:t>measures </a:t>
            </a:r>
            <a:r>
              <a:rPr lang="en-US" b="1">
                <a:solidFill>
                  <a:srgbClr val="FF0000"/>
                </a:solidFill>
                <a:latin typeface="American Typewriter" charset="0"/>
              </a:rPr>
              <a:t>relative humidity</a:t>
            </a:r>
            <a:r>
              <a:rPr lang="en-US">
                <a:solidFill>
                  <a:schemeClr val="tx1"/>
                </a:solidFill>
                <a:latin typeface="American Typewriter" charset="0"/>
              </a:rPr>
              <a:t>. </a:t>
            </a:r>
            <a:endParaRPr lang="en-US">
              <a:solidFill>
                <a:srgbClr val="1211BA"/>
              </a:solidFill>
              <a:latin typeface="Courier" charset="0"/>
            </a:endParaRPr>
          </a:p>
        </p:txBody>
      </p:sp>
      <p:sp>
        <p:nvSpPr>
          <p:cNvPr id="10243" name="Rectangle 3"/>
          <p:cNvSpPr>
            <a:spLocks noGrp="1" noChangeArrowheads="1"/>
          </p:cNvSpPr>
          <p:nvPr>
            <p:ph type="body" sz="half" idx="1"/>
          </p:nvPr>
        </p:nvSpPr>
        <p:spPr/>
        <p:txBody>
          <a:bodyPr/>
          <a:lstStyle/>
          <a:p>
            <a:pPr>
              <a:buFontTx/>
              <a:buNone/>
            </a:pPr>
            <a:r>
              <a:rPr lang="en-US" sz="2400">
                <a:latin typeface="American Typewriter" charset="0"/>
              </a:rPr>
              <a:t>   Two thermometers are used  in a </a:t>
            </a:r>
            <a:r>
              <a:rPr lang="en-US" sz="2400" b="1">
                <a:latin typeface="American Typewriter" charset="0"/>
              </a:rPr>
              <a:t>Psychrometer</a:t>
            </a:r>
            <a:r>
              <a:rPr lang="en-US" sz="2400">
                <a:latin typeface="American Typewriter" charset="0"/>
              </a:rPr>
              <a:t>. A wet cloth covers the end of one of the  thermometers. Water evaporates from this cloth, causing the temperature  on that thermometer to be different from the other.</a:t>
            </a:r>
          </a:p>
        </p:txBody>
      </p:sp>
      <p:pic>
        <p:nvPicPr>
          <p:cNvPr id="10245" name="Picture 5"/>
          <p:cNvPicPr>
            <a:picLocks noChangeAspect="1" noChangeArrowheads="1"/>
          </p:cNvPicPr>
          <p:nvPr>
            <p:ph sz="half" idx="2"/>
          </p:nvPr>
        </p:nvPicPr>
        <p:blipFill>
          <a:blip r:embed="rId2" cstate="print"/>
          <a:srcRect/>
          <a:stretch>
            <a:fillRect/>
          </a:stretch>
        </p:blipFill>
        <p:spPr>
          <a:xfrm>
            <a:off x="5019675" y="2286000"/>
            <a:ext cx="3333750" cy="38100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r>
              <a:rPr lang="en-US">
                <a:solidFill>
                  <a:schemeClr val="tx1"/>
                </a:solidFill>
                <a:latin typeface="American Typewriter" charset="0"/>
              </a:rPr>
              <a:t>A </a:t>
            </a:r>
            <a:r>
              <a:rPr lang="en-US" b="1">
                <a:solidFill>
                  <a:srgbClr val="FF8000"/>
                </a:solidFill>
                <a:latin typeface="American Typewriter" charset="0"/>
              </a:rPr>
              <a:t>Psychrometer</a:t>
            </a:r>
            <a:endParaRPr lang="en-US">
              <a:solidFill>
                <a:schemeClr val="tx1"/>
              </a:solidFill>
              <a:latin typeface="American Typewriter" charset="0"/>
            </a:endParaRPr>
          </a:p>
        </p:txBody>
      </p:sp>
      <p:sp>
        <p:nvSpPr>
          <p:cNvPr id="11267" name="Rectangle 3"/>
          <p:cNvSpPr>
            <a:spLocks noGrp="1" noChangeArrowheads="1"/>
          </p:cNvSpPr>
          <p:nvPr>
            <p:ph type="body" idx="1"/>
          </p:nvPr>
        </p:nvSpPr>
        <p:spPr>
          <a:xfrm>
            <a:off x="0" y="1752600"/>
            <a:ext cx="4419600" cy="4495800"/>
          </a:xfrm>
        </p:spPr>
        <p:txBody>
          <a:bodyPr/>
          <a:lstStyle/>
          <a:p>
            <a:pPr>
              <a:lnSpc>
                <a:spcPct val="90000"/>
              </a:lnSpc>
              <a:buFontTx/>
              <a:buNone/>
            </a:pPr>
            <a:r>
              <a:rPr lang="en-US" sz="2400">
                <a:latin typeface="Courier" charset="0"/>
              </a:rPr>
              <a:t>  </a:t>
            </a:r>
            <a:r>
              <a:rPr lang="en-US" sz="2000">
                <a:latin typeface="Courier" charset="0"/>
              </a:rPr>
              <a:t>If the surrounding air is dry, more moisture evaporates from the wick, cooling the wet-bulb thermometer more so there is a greater difference between the temperatures of the two thermometers. If the surrounding air holds as much moisture as possible - if the relative humidity is 100% - there is no difference between the two temperatures.</a:t>
            </a:r>
            <a:endParaRPr lang="en-US" sz="2400">
              <a:latin typeface="Courier" charset="0"/>
            </a:endParaRPr>
          </a:p>
        </p:txBody>
      </p:sp>
      <p:pic>
        <p:nvPicPr>
          <p:cNvPr id="11269" name="Picture 5" descr=" psych.jpg                                                      0002DA20&#10;MacintoshX                     BC526B06:"/>
          <p:cNvPicPr>
            <a:picLocks noChangeAspect="1" noChangeArrowheads="1"/>
          </p:cNvPicPr>
          <p:nvPr/>
        </p:nvPicPr>
        <p:blipFill>
          <a:blip r:embed="rId2" cstate="print"/>
          <a:srcRect/>
          <a:stretch>
            <a:fillRect/>
          </a:stretch>
        </p:blipFill>
        <p:spPr bwMode="auto">
          <a:xfrm>
            <a:off x="4724400" y="1371600"/>
            <a:ext cx="3440113" cy="4953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a:solidFill>
                  <a:srgbClr val="FF0000"/>
                </a:solidFill>
                <a:latin typeface="American Typewriter" charset="0"/>
              </a:rPr>
              <a:t>Psychrometers</a:t>
            </a:r>
            <a:endParaRPr lang="en-US">
              <a:solidFill>
                <a:schemeClr val="tx1"/>
              </a:solidFill>
              <a:latin typeface="American Typewriter" charset="0"/>
            </a:endParaRPr>
          </a:p>
        </p:txBody>
      </p:sp>
      <p:sp>
        <p:nvSpPr>
          <p:cNvPr id="25607" name="Rectangle 7"/>
          <p:cNvSpPr>
            <a:spLocks noChangeArrowheads="1"/>
          </p:cNvSpPr>
          <p:nvPr/>
        </p:nvSpPr>
        <p:spPr bwMode="auto">
          <a:xfrm>
            <a:off x="5029200" y="6035675"/>
            <a:ext cx="3290888" cy="822325"/>
          </a:xfrm>
          <a:prstGeom prst="rect">
            <a:avLst/>
          </a:prstGeom>
          <a:noFill/>
          <a:ln w="9525">
            <a:noFill/>
            <a:miter lim="800000"/>
            <a:headEnd/>
            <a:tailEnd/>
          </a:ln>
          <a:effectLst/>
        </p:spPr>
        <p:txBody>
          <a:bodyPr wrap="none">
            <a:spAutoFit/>
          </a:bodyPr>
          <a:lstStyle/>
          <a:p>
            <a:r>
              <a:rPr lang="en-US">
                <a:solidFill>
                  <a:srgbClr val="FF0000"/>
                </a:solidFill>
                <a:latin typeface="American Typewriter" charset="0"/>
              </a:rPr>
              <a:t>See the wet “wick” </a:t>
            </a:r>
          </a:p>
          <a:p>
            <a:r>
              <a:rPr lang="en-US">
                <a:solidFill>
                  <a:srgbClr val="FF0000"/>
                </a:solidFill>
                <a:latin typeface="American Typewriter" charset="0"/>
              </a:rPr>
              <a:t>on one of these bulbs.</a:t>
            </a:r>
          </a:p>
        </p:txBody>
      </p:sp>
      <p:sp>
        <p:nvSpPr>
          <p:cNvPr id="25609" name="Rectangle 9"/>
          <p:cNvSpPr>
            <a:spLocks noChangeArrowheads="1"/>
          </p:cNvSpPr>
          <p:nvPr/>
        </p:nvSpPr>
        <p:spPr bwMode="auto">
          <a:xfrm>
            <a:off x="228600" y="5670550"/>
            <a:ext cx="3662363" cy="1187450"/>
          </a:xfrm>
          <a:prstGeom prst="rect">
            <a:avLst/>
          </a:prstGeom>
          <a:noFill/>
          <a:ln w="9525">
            <a:noFill/>
            <a:miter lim="800000"/>
            <a:headEnd/>
            <a:tailEnd/>
          </a:ln>
          <a:effectLst/>
        </p:spPr>
        <p:txBody>
          <a:bodyPr wrap="none">
            <a:spAutoFit/>
          </a:bodyPr>
          <a:lstStyle/>
          <a:p>
            <a:r>
              <a:rPr lang="en-US">
                <a:solidFill>
                  <a:srgbClr val="FF0000"/>
                </a:solidFill>
                <a:latin typeface="American Typewriter" charset="0"/>
              </a:rPr>
              <a:t>One of these bulbs</a:t>
            </a:r>
          </a:p>
          <a:p>
            <a:r>
              <a:rPr lang="en-US">
                <a:solidFill>
                  <a:srgbClr val="FF0000"/>
                </a:solidFill>
                <a:latin typeface="American Typewriter" charset="0"/>
              </a:rPr>
              <a:t>should have a piece </a:t>
            </a:r>
          </a:p>
          <a:p>
            <a:r>
              <a:rPr lang="en-US">
                <a:solidFill>
                  <a:srgbClr val="FF0000"/>
                </a:solidFill>
                <a:latin typeface="American Typewriter" charset="0"/>
              </a:rPr>
              <a:t>of wet cheesecloth on it.</a:t>
            </a:r>
          </a:p>
        </p:txBody>
      </p:sp>
      <p:pic>
        <p:nvPicPr>
          <p:cNvPr id="25610" name="Picture 10" descr="ps.jpg                                                         0002DA20&#10;MacintoshX                     BC526B06:"/>
          <p:cNvPicPr>
            <a:picLocks noChangeAspect="1" noChangeArrowheads="1"/>
          </p:cNvPicPr>
          <p:nvPr/>
        </p:nvPicPr>
        <p:blipFill>
          <a:blip r:embed="rId2" cstate="print"/>
          <a:srcRect/>
          <a:stretch>
            <a:fillRect/>
          </a:stretch>
        </p:blipFill>
        <p:spPr bwMode="auto">
          <a:xfrm>
            <a:off x="381000" y="1905000"/>
            <a:ext cx="3133725" cy="3581400"/>
          </a:xfrm>
          <a:prstGeom prst="rect">
            <a:avLst/>
          </a:prstGeom>
          <a:noFill/>
        </p:spPr>
      </p:pic>
      <p:pic>
        <p:nvPicPr>
          <p:cNvPr id="25611" name="Picture 11" descr="ps2.jpg                                                        0002DA20&#10;MacintoshX                     BC526B06:"/>
          <p:cNvPicPr>
            <a:picLocks noChangeAspect="1" noChangeArrowheads="1"/>
          </p:cNvPicPr>
          <p:nvPr/>
        </p:nvPicPr>
        <p:blipFill>
          <a:blip r:embed="rId3" cstate="print"/>
          <a:srcRect/>
          <a:stretch>
            <a:fillRect/>
          </a:stretch>
        </p:blipFill>
        <p:spPr bwMode="auto">
          <a:xfrm>
            <a:off x="4724400" y="1600200"/>
            <a:ext cx="3454400" cy="4191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228600"/>
            <a:ext cx="7696200" cy="1524000"/>
          </a:xfrm>
        </p:spPr>
        <p:txBody>
          <a:bodyPr/>
          <a:lstStyle/>
          <a:p>
            <a:r>
              <a:rPr lang="en-US">
                <a:solidFill>
                  <a:schemeClr val="tx1"/>
                </a:solidFill>
                <a:latin typeface="American Typewriter" charset="0"/>
              </a:rPr>
              <a:t>An </a:t>
            </a:r>
            <a:r>
              <a:rPr lang="en-US" b="1">
                <a:solidFill>
                  <a:schemeClr val="tx1"/>
                </a:solidFill>
                <a:latin typeface="American Typewriter" charset="0"/>
              </a:rPr>
              <a:t>Anemometer</a:t>
            </a:r>
            <a:r>
              <a:rPr lang="en-US">
                <a:solidFill>
                  <a:schemeClr val="tx1"/>
                </a:solidFill>
                <a:latin typeface="American Typewriter" charset="0"/>
              </a:rPr>
              <a:t/>
            </a:r>
            <a:br>
              <a:rPr lang="en-US">
                <a:solidFill>
                  <a:schemeClr val="tx1"/>
                </a:solidFill>
                <a:latin typeface="American Typewriter" charset="0"/>
              </a:rPr>
            </a:br>
            <a:r>
              <a:rPr lang="en-US">
                <a:solidFill>
                  <a:schemeClr val="tx1"/>
                </a:solidFill>
                <a:latin typeface="American Typewriter" charset="0"/>
              </a:rPr>
              <a:t> measures </a:t>
            </a:r>
            <a:r>
              <a:rPr lang="en-US" b="1">
                <a:solidFill>
                  <a:srgbClr val="FF0000"/>
                </a:solidFill>
                <a:latin typeface="American Typewriter" charset="0"/>
              </a:rPr>
              <a:t>wind speed</a:t>
            </a:r>
            <a:r>
              <a:rPr lang="en-US">
                <a:solidFill>
                  <a:schemeClr val="tx1"/>
                </a:solidFill>
                <a:latin typeface="American Typewriter" charset="0"/>
              </a:rPr>
              <a:t>.</a:t>
            </a:r>
            <a:endParaRPr lang="en-US">
              <a:solidFill>
                <a:srgbClr val="141EDC"/>
              </a:solidFill>
              <a:latin typeface="Courier" charset="0"/>
            </a:endParaRPr>
          </a:p>
        </p:txBody>
      </p:sp>
      <p:sp>
        <p:nvSpPr>
          <p:cNvPr id="12291" name="Rectangle 3"/>
          <p:cNvSpPr>
            <a:spLocks noGrp="1" noChangeArrowheads="1"/>
          </p:cNvSpPr>
          <p:nvPr>
            <p:ph type="body" idx="1"/>
          </p:nvPr>
        </p:nvSpPr>
        <p:spPr>
          <a:xfrm>
            <a:off x="457200" y="2057400"/>
            <a:ext cx="4267200" cy="4343400"/>
          </a:xfrm>
        </p:spPr>
        <p:txBody>
          <a:bodyPr/>
          <a:lstStyle/>
          <a:p>
            <a:pPr>
              <a:lnSpc>
                <a:spcPct val="90000"/>
              </a:lnSpc>
              <a:buFontTx/>
              <a:buNone/>
            </a:pPr>
            <a:r>
              <a:rPr lang="en-US" sz="2800">
                <a:latin typeface="Courier" charset="0"/>
              </a:rPr>
              <a:t>  The cups catch the wind, turning a dial attached  to the instrument. The dial shows the wind speed. Wind speed can be estimated  without special tools by observation.</a:t>
            </a:r>
          </a:p>
        </p:txBody>
      </p:sp>
      <p:pic>
        <p:nvPicPr>
          <p:cNvPr id="12293" name="Picture 5" descr="an.jpg                                                         0002DA20&#10;MacintoshX                     BC526B06:"/>
          <p:cNvPicPr>
            <a:picLocks noChangeAspect="1" noChangeArrowheads="1"/>
          </p:cNvPicPr>
          <p:nvPr/>
        </p:nvPicPr>
        <p:blipFill>
          <a:blip r:embed="rId2" cstate="print"/>
          <a:srcRect/>
          <a:stretch>
            <a:fillRect/>
          </a:stretch>
        </p:blipFill>
        <p:spPr bwMode="auto">
          <a:xfrm>
            <a:off x="4876800" y="2209800"/>
            <a:ext cx="3306763" cy="388620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MacintoshX:Applications:Microsoft Office X:Templates:Presentations:Designs:Blank Presentation</Template>
  <TotalTime>212</TotalTime>
  <Words>494</Words>
  <Application>Microsoft Office PowerPoint</Application>
  <PresentationFormat>On-screen Show (4:3)</PresentationFormat>
  <Paragraphs>59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vt:lpstr>
      <vt:lpstr>American Typewriter</vt:lpstr>
      <vt:lpstr>Courier</vt:lpstr>
      <vt:lpstr>Helvetica</vt:lpstr>
      <vt:lpstr>ArialMT</vt:lpstr>
      <vt:lpstr>Blank Presentation</vt:lpstr>
      <vt:lpstr>Weather Instruments</vt:lpstr>
      <vt:lpstr>A Thermometer measures air temperature.</vt:lpstr>
      <vt:lpstr>Thermometers</vt:lpstr>
      <vt:lpstr>A Barometer measures air pressure.</vt:lpstr>
      <vt:lpstr>Barometers</vt:lpstr>
      <vt:lpstr>A Psychrometer  measures relative humidity. </vt:lpstr>
      <vt:lpstr>A Psychrometer</vt:lpstr>
      <vt:lpstr>Psychrometers</vt:lpstr>
      <vt:lpstr>An Anemometer  measures wind speed.</vt:lpstr>
      <vt:lpstr>Anemometers</vt:lpstr>
      <vt:lpstr>A Windsock is used at airports to indicate wind direction for takeoffs and landings. </vt:lpstr>
      <vt:lpstr>Windsocks</vt:lpstr>
      <vt:lpstr>A Wind Vane is used to measure wind direction.</vt:lpstr>
      <vt:lpstr>Wind Vanes</vt:lpstr>
      <vt:lpstr>A Hygrometer  is an instrument used to  measure the humidity of the air.</vt:lpstr>
      <vt:lpstr>Hygrometers</vt:lpstr>
      <vt:lpstr>A Rain Gauge is used to measure amount of rainfall.</vt:lpstr>
      <vt:lpstr>Rain Gauges</vt:lpstr>
      <vt:lpstr>A Weather Balloon measures weather conditions higher in the atmosphere.</vt:lpstr>
      <vt:lpstr>Weather Balloons</vt:lpstr>
      <vt:lpstr>A Weather Satellite is able to photograph, track, and measure the conditions of large-scale air movements.  </vt:lpstr>
      <vt:lpstr>Weather Satellites</vt:lpstr>
      <vt:lpstr>Weather Prediction</vt:lpstr>
    </vt:vector>
  </TitlesOfParts>
  <Company>Madison Area Technical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Instruments</dc:title>
  <dc:creator>Marcia Krech</dc:creator>
  <cp:lastModifiedBy>Tina h</cp:lastModifiedBy>
  <cp:revision>124</cp:revision>
  <dcterms:created xsi:type="dcterms:W3CDTF">2006-04-23T13:58:33Z</dcterms:created>
  <dcterms:modified xsi:type="dcterms:W3CDTF">2014-01-09T03:22:32Z</dcterms:modified>
</cp:coreProperties>
</file>