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94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6" r:id="rId33"/>
    <p:sldId id="288" r:id="rId34"/>
    <p:sldId id="293" r:id="rId35"/>
    <p:sldId id="291" r:id="rId36"/>
    <p:sldId id="289" r:id="rId37"/>
    <p:sldId id="290" r:id="rId38"/>
    <p:sldId id="295" r:id="rId39"/>
    <p:sldId id="297" r:id="rId40"/>
    <p:sldId id="292" r:id="rId41"/>
    <p:sldId id="296" r:id="rId42"/>
    <p:sldId id="298" r:id="rId43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C2026-3043-43AD-A66F-D8EDC95BD007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BD091-8610-43A6-9B9C-400922411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931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248360-30C7-4165-BF0E-CB3E3E09F1E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660A8-8937-4208-8D40-0C41CFF31D06}" type="slidenum">
              <a:rPr lang="en-GB"/>
              <a:pPr/>
              <a:t>1</a:t>
            </a:fld>
            <a:endParaRPr lang="en-GB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8162E-559E-4DCD-9238-D61C72575C13}" type="slidenum">
              <a:rPr lang="en-GB"/>
              <a:pPr/>
              <a:t>10</a:t>
            </a:fld>
            <a:endParaRPr lang="en-GB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16754-3E56-42AE-8F47-A8CC9F91BA02}" type="slidenum">
              <a:rPr lang="en-GB"/>
              <a:pPr/>
              <a:t>11</a:t>
            </a:fld>
            <a:endParaRPr lang="en-GB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E3BD4-5881-4B48-8360-B3760C43E8D5}" type="slidenum">
              <a:rPr lang="en-GB"/>
              <a:pPr/>
              <a:t>12</a:t>
            </a:fld>
            <a:endParaRPr lang="en-GB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98C87-0F06-44AD-A6DB-F8F21AB98F35}" type="slidenum">
              <a:rPr lang="en-GB"/>
              <a:pPr/>
              <a:t>13</a:t>
            </a:fld>
            <a:endParaRPr lang="en-GB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79E82-8443-4FEA-959A-5A3FA1A955DE}" type="slidenum">
              <a:rPr lang="en-GB"/>
              <a:pPr/>
              <a:t>14</a:t>
            </a:fld>
            <a:endParaRPr lang="en-GB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F4C9A-EDE3-4040-BDFB-597864EB67DC}" type="slidenum">
              <a:rPr lang="en-GB"/>
              <a:pPr/>
              <a:t>15</a:t>
            </a:fld>
            <a:endParaRPr lang="en-GB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16334-AF79-47FE-96E7-72B60DA3918C}" type="slidenum">
              <a:rPr lang="en-GB"/>
              <a:pPr/>
              <a:t>16</a:t>
            </a:fld>
            <a:endParaRPr lang="en-GB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EF739-7BF6-4B63-AA9E-4B12C9A61B41}" type="slidenum">
              <a:rPr lang="en-GB"/>
              <a:pPr/>
              <a:t>17</a:t>
            </a:fld>
            <a:endParaRPr lang="en-GB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A3178-4812-4B9C-89A5-4FEC3F0C3FB1}" type="slidenum">
              <a:rPr lang="en-GB"/>
              <a:pPr/>
              <a:t>18</a:t>
            </a:fld>
            <a:endParaRPr lang="en-GB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AA13-E4BC-4917-B2CC-9E677DFE3042}" type="slidenum">
              <a:rPr lang="en-GB"/>
              <a:pPr/>
              <a:t>19</a:t>
            </a:fld>
            <a:endParaRPr lang="en-GB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BEF38-FE37-4233-9C7A-A2CD92AF8CB0}" type="slidenum">
              <a:rPr lang="en-GB"/>
              <a:pPr/>
              <a:t>2</a:t>
            </a:fld>
            <a:endParaRPr lang="en-GB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3980C-6441-47E4-B726-7330F293AD70}" type="slidenum">
              <a:rPr lang="en-GB"/>
              <a:pPr/>
              <a:t>20</a:t>
            </a:fld>
            <a:endParaRPr lang="en-GB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E9CF0-A5E4-4779-A38E-8DBBE29C8321}" type="slidenum">
              <a:rPr lang="en-GB"/>
              <a:pPr/>
              <a:t>21</a:t>
            </a:fld>
            <a:endParaRPr lang="en-GB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B37CB-CF84-4189-A876-C3F216B9E968}" type="slidenum">
              <a:rPr lang="en-GB"/>
              <a:pPr/>
              <a:t>22</a:t>
            </a:fld>
            <a:endParaRPr lang="en-GB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0BA71-0A01-4D67-8C7E-5436F7DFB0FF}" type="slidenum">
              <a:rPr lang="en-GB"/>
              <a:pPr/>
              <a:t>23</a:t>
            </a:fld>
            <a:endParaRPr lang="en-GB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C819A-E053-49AD-82EE-099C5D7ECC68}" type="slidenum">
              <a:rPr lang="en-GB"/>
              <a:pPr/>
              <a:t>24</a:t>
            </a:fld>
            <a:endParaRPr lang="en-GB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6E490-0486-4394-86CD-A39DB23B8A68}" type="slidenum">
              <a:rPr lang="en-GB"/>
              <a:pPr/>
              <a:t>25</a:t>
            </a:fld>
            <a:endParaRPr lang="en-GB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F359F-C9A0-4B91-8931-8D09AE3F5792}" type="slidenum">
              <a:rPr lang="en-GB"/>
              <a:pPr/>
              <a:t>26</a:t>
            </a:fld>
            <a:endParaRPr lang="en-GB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9BA1-680F-4B16-ACCE-CABEE44C5804}" type="slidenum">
              <a:rPr lang="en-GB"/>
              <a:pPr/>
              <a:t>27</a:t>
            </a:fld>
            <a:endParaRPr lang="en-GB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CDBB0-3580-4121-AF7A-2169E61F4F5F}" type="slidenum">
              <a:rPr lang="en-GB"/>
              <a:pPr/>
              <a:t>28</a:t>
            </a:fld>
            <a:endParaRPr lang="en-GB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7C3DA-4829-45B0-BC57-B6E89FF4397F}" type="slidenum">
              <a:rPr lang="en-GB"/>
              <a:pPr/>
              <a:t>29</a:t>
            </a:fld>
            <a:endParaRPr lang="en-GB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CA4C3-E52B-4E75-AECA-78E1E3070EF3}" type="slidenum">
              <a:rPr lang="en-GB"/>
              <a:pPr/>
              <a:t>3</a:t>
            </a:fld>
            <a:endParaRPr lang="en-GB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F64CC-3655-48C7-B38E-B8231B7919A3}" type="slidenum">
              <a:rPr lang="en-GB"/>
              <a:pPr/>
              <a:t>30</a:t>
            </a:fld>
            <a:endParaRPr lang="en-GB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44998-93BC-4C99-8663-92EE619F8C87}" type="slidenum">
              <a:rPr lang="en-GB"/>
              <a:pPr/>
              <a:t>31</a:t>
            </a:fld>
            <a:endParaRPr lang="en-GB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4D6B-D2EC-4E9D-B71D-257AE1300A3C}" type="slidenum">
              <a:rPr lang="en-GB"/>
              <a:pPr/>
              <a:t>32</a:t>
            </a:fld>
            <a:endParaRPr lang="en-GB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D08E1-F2D0-479C-9DD1-EFE57E82749C}" type="slidenum">
              <a:rPr lang="en-GB"/>
              <a:pPr/>
              <a:t>33</a:t>
            </a:fld>
            <a:endParaRPr lang="en-GB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B3724-FCD9-4821-A13D-DAA59F86FE2A}" type="slidenum">
              <a:rPr lang="en-GB"/>
              <a:pPr/>
              <a:t>34</a:t>
            </a:fld>
            <a:endParaRPr lang="en-GB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6409A-89D9-4969-BC8B-D8A8E19E3533}" type="slidenum">
              <a:rPr lang="en-GB"/>
              <a:pPr/>
              <a:t>35</a:t>
            </a:fld>
            <a:endParaRPr lang="en-GB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FE5FC-9006-46E4-8B4B-3B8F91146929}" type="slidenum">
              <a:rPr lang="en-GB"/>
              <a:pPr/>
              <a:t>36</a:t>
            </a:fld>
            <a:endParaRPr lang="en-GB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D0AAB-1D9C-456D-B817-0484C1550A1A}" type="slidenum">
              <a:rPr lang="en-GB"/>
              <a:pPr/>
              <a:t>37</a:t>
            </a:fld>
            <a:endParaRPr lang="en-GB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A96F6-9A5D-40F3-AC8D-4EA0EA860AFA}" type="slidenum">
              <a:rPr lang="en-GB"/>
              <a:pPr/>
              <a:t>38</a:t>
            </a:fld>
            <a:endParaRPr lang="en-GB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D723-64D5-4764-A56F-14CBE8316AE6}" type="slidenum">
              <a:rPr lang="en-GB"/>
              <a:pPr/>
              <a:t>39</a:t>
            </a:fld>
            <a:endParaRPr lang="en-GB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0728B-1C4A-4734-A535-D52C6FFBD51B}" type="slidenum">
              <a:rPr lang="en-GB"/>
              <a:pPr/>
              <a:t>4</a:t>
            </a:fld>
            <a:endParaRPr lang="en-GB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85FEE-3F52-4937-BE6E-F9E8B9FADF7D}" type="slidenum">
              <a:rPr lang="en-GB"/>
              <a:pPr/>
              <a:t>40</a:t>
            </a:fld>
            <a:endParaRPr lang="en-GB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DDEC5-FAE8-475B-8AEA-92D9F9C8C737}" type="slidenum">
              <a:rPr lang="en-GB"/>
              <a:pPr/>
              <a:t>41</a:t>
            </a:fld>
            <a:endParaRPr lang="en-GB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C05CC-39D2-46A0-887D-393507E866B6}" type="slidenum">
              <a:rPr lang="en-GB"/>
              <a:pPr/>
              <a:t>42</a:t>
            </a:fld>
            <a:endParaRPr lang="en-GB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8563" y="701675"/>
            <a:ext cx="4683125" cy="351155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4447461"/>
            <a:ext cx="5189855" cy="421338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CF201-8A2A-451E-8BFB-99DE0C6AA628}" type="slidenum">
              <a:rPr lang="en-GB"/>
              <a:pPr/>
              <a:t>5</a:t>
            </a:fld>
            <a:endParaRPr lang="en-GB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880B4-E6C8-403A-B621-88127BCA5718}" type="slidenum">
              <a:rPr lang="en-GB"/>
              <a:pPr/>
              <a:t>6</a:t>
            </a:fld>
            <a:endParaRPr lang="en-GB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0CB51-E955-421D-AE09-4A9C36BB57DD}" type="slidenum">
              <a:rPr lang="en-GB"/>
              <a:pPr/>
              <a:t>7</a:t>
            </a:fld>
            <a:endParaRPr lang="en-GB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8B0A1-03C7-4D95-B155-7088A94E68B3}" type="slidenum">
              <a:rPr lang="en-GB"/>
              <a:pPr/>
              <a:t>8</a:t>
            </a:fld>
            <a:endParaRPr lang="en-GB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2D174-B160-4C95-9846-CD2FF05CA2DA}" type="slidenum">
              <a:rPr lang="en-GB"/>
              <a:pPr/>
              <a:t>9</a:t>
            </a:fld>
            <a:endParaRPr lang="en-GB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CC5712-A647-491F-B317-E80BD3161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042A-C3D2-4693-A7CC-651449CB9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9F495-FF6B-4CC4-956E-2B2E0D8D2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2689C6B-3988-4855-850D-3066E00E6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2B3118F-5CFE-4E16-B649-722779D11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3B78AF14-79E2-44DD-831A-5E8E84FEE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29662F3-BB0F-4281-A307-7AF2940E8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ED7CE31-0DF3-49B0-807B-4D1A833AB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3D68-D1E0-4428-A9C6-6580AAFE5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55327-2033-42B3-9692-B51DACCE8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DD339-576F-435A-B68A-F06787DFB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2F7F-76C4-42D2-9686-4BB606BD9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EF41-B6A2-4008-BF2A-006AC1A8F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9B0CF-9106-436A-A360-6EB129D1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674B4-7222-4BDC-BBEC-DBBFB9AA0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4DB5-A612-4C65-9F24-E7B1B8CCA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38B6F58-900D-4EBB-A72C-D5EB70939E4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SBK920\Desktop\weather%20pp\stormy_weather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Documents%20and%20Settings\SBK920\Desktop\weather%20pp\tornado%20video.ASF" TargetMode="Externa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BK920\Desktop\weather%20pp\Hurricane%20charley.wmv" TargetMode="Externa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pa/aboutnw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391400" cy="2905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44450" cap="rnd">
                  <a:solidFill>
                    <a:srgbClr val="000099"/>
                  </a:solidFill>
                  <a:prstDash val="sysDot"/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Jester"/>
              </a:rPr>
              <a:t>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Stratus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Strato- means “layer-like” or “sheet-like.”</a:t>
            </a:r>
          </a:p>
          <a:p>
            <a:r>
              <a:rPr lang="en-US"/>
              <a:t>Low-lying, dull-colored clouds that form in layers or sheets.</a:t>
            </a:r>
          </a:p>
          <a:p>
            <a:r>
              <a:rPr lang="en-US"/>
              <a:t>Usually bring drizzling rain or light-falling snow.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Alto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prefix meaning “middle range of clouds “ and used to describe clouds that lie from 6,500-18,500 ft. (1,980-5,640m).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Nimbus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rain cloud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Other Cloud Types</a:t>
            </a:r>
          </a:p>
        </p:txBody>
      </p:sp>
      <p:pic>
        <p:nvPicPr>
          <p:cNvPr id="31753" name="Picture 9" descr="cirrucumulus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3427413" cy="2284413"/>
          </a:xfrm>
          <a:noFill/>
          <a:ln/>
        </p:spPr>
      </p:pic>
      <p:pic>
        <p:nvPicPr>
          <p:cNvPr id="31754" name="Picture 10" descr="cirrostratus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447800"/>
            <a:ext cx="3429000" cy="2266950"/>
          </a:xfrm>
          <a:noFill/>
          <a:ln/>
        </p:spPr>
      </p:pic>
      <p:pic>
        <p:nvPicPr>
          <p:cNvPr id="31757" name="Picture 13" descr="cumulonimbus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886200"/>
            <a:ext cx="3351213" cy="2287588"/>
          </a:xfrm>
          <a:noFill/>
          <a:ln/>
        </p:spPr>
      </p:pic>
      <p:pic>
        <p:nvPicPr>
          <p:cNvPr id="31758" name="Picture 14" descr="stratocumulus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" y="3962400"/>
            <a:ext cx="3505200" cy="2166938"/>
          </a:xfrm>
          <a:noFill/>
          <a:ln/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47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Bookman Old Style" pitchFamily="18" charset="0"/>
              </a:rPr>
              <a:t>Cirrocumulus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096000" y="3352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Bookman Old Style" pitchFamily="18" charset="0"/>
              </a:rPr>
              <a:t>Cirrostratus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524000" y="5715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Bookman Old Style" pitchFamily="18" charset="0"/>
              </a:rPr>
              <a:t>Stratocumulus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715000" y="5715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Bookman Old Style" pitchFamily="18" charset="0"/>
              </a:rPr>
              <a:t>Cumulonimbus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0" grpId="0"/>
      <p:bldP spid="31762" grpId="0"/>
      <p:bldP spid="317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Cloud Types</a:t>
            </a:r>
          </a:p>
        </p:txBody>
      </p:sp>
      <p:pic>
        <p:nvPicPr>
          <p:cNvPr id="33801" name="Picture 9" descr="altocumul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0"/>
            <a:ext cx="4194175" cy="3146425"/>
          </a:xfrm>
          <a:noFill/>
          <a:ln/>
        </p:spPr>
      </p:pic>
      <p:pic>
        <p:nvPicPr>
          <p:cNvPr id="33802" name="Picture 10" descr="altostratus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59375" y="1676400"/>
            <a:ext cx="3170238" cy="2135188"/>
          </a:xfrm>
          <a:noFill/>
          <a:ln/>
        </p:spPr>
      </p:pic>
      <p:pic>
        <p:nvPicPr>
          <p:cNvPr id="33803" name="Picture 11" descr="nimbostratus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3963988"/>
            <a:ext cx="4057650" cy="2135187"/>
          </a:xfrm>
          <a:noFill/>
          <a:ln/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828800" y="4724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295400" y="4800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Bookman Old Style" pitchFamily="18" charset="0"/>
              </a:rPr>
              <a:t>Altocumulus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248400" y="3276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Bookman Old Style" pitchFamily="18" charset="0"/>
              </a:rPr>
              <a:t>Altostratus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0" y="5638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Bookman Old Style" pitchFamily="18" charset="0"/>
              </a:rPr>
              <a:t>Nimbostratus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7" grpId="0"/>
      <p:bldP spid="338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Precipitation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that falls from the clouds</a:t>
            </a:r>
          </a:p>
          <a:p>
            <a:r>
              <a:rPr lang="en-US"/>
              <a:t>Air temperature determines the form of precipitation that falls</a:t>
            </a:r>
          </a:p>
          <a:p>
            <a:r>
              <a:rPr lang="en-US"/>
              <a:t>4 main types of Precipitation:  Rain, Sleet, Snow and Hail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5400">
                <a:solidFill>
                  <a:schemeClr val="tx1"/>
                </a:solidFill>
                <a:latin typeface="Bazooka" pitchFamily="2" charset="0"/>
              </a:rPr>
              <a:t>Types of</a:t>
            </a:r>
            <a:r>
              <a:rPr lang="en-US" sz="5400">
                <a:solidFill>
                  <a:schemeClr val="tx1"/>
                </a:solidFill>
                <a:effectLst/>
                <a:latin typeface="Bazooka" pitchFamily="2" charset="0"/>
              </a:rPr>
              <a:t> </a:t>
            </a:r>
            <a:r>
              <a:rPr lang="en-US" sz="5400">
                <a:solidFill>
                  <a:schemeClr val="tx1"/>
                </a:solidFill>
                <a:latin typeface="Bazooka" pitchFamily="2" charset="0"/>
              </a:rPr>
              <a:t>Precipitation</a:t>
            </a:r>
          </a:p>
        </p:txBody>
      </p:sp>
      <p:pic>
        <p:nvPicPr>
          <p:cNvPr id="36877" name="Picture 13" descr="rain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1981200" cy="1963738"/>
          </a:xfrm>
          <a:noFill/>
          <a:ln/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Rain</a:t>
            </a:r>
          </a:p>
        </p:txBody>
      </p:sp>
      <p:pic>
        <p:nvPicPr>
          <p:cNvPr id="36879" name="Picture 15" descr="sleet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752600"/>
            <a:ext cx="1927225" cy="1981200"/>
          </a:xfrm>
          <a:noFill/>
          <a:ln/>
        </p:spPr>
      </p:pic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086600" y="24384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Sleet</a:t>
            </a:r>
          </a:p>
        </p:txBody>
      </p:sp>
      <p:pic>
        <p:nvPicPr>
          <p:cNvPr id="36881" name="Picture 17" descr="snow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9600" y="4191000"/>
            <a:ext cx="1981200" cy="1981200"/>
          </a:xfrm>
          <a:noFill/>
          <a:ln/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Snow</a:t>
            </a:r>
          </a:p>
        </p:txBody>
      </p:sp>
      <p:pic>
        <p:nvPicPr>
          <p:cNvPr id="36883" name="Picture 19" descr="hail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76800" y="4191000"/>
            <a:ext cx="1981200" cy="1981200"/>
          </a:xfrm>
          <a:noFill/>
          <a:ln/>
        </p:spPr>
      </p:pic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162800" y="5105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Hail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80" grpId="0"/>
      <p:bldP spid="36882" grpId="0"/>
      <p:bldP spid="368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Air Masses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i="1">
                <a:solidFill>
                  <a:srgbClr val="FF0000"/>
                </a:solidFill>
                <a:latin typeface="Comic Sans MS" pitchFamily="66" charset="0"/>
              </a:rPr>
              <a:t>A large body of air that has properties similar to the part of the Earth’s surface over which it develops.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What is weather?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/>
              <a:t> Refers to the state of the atmosphere at a   	specific time and place.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/>
              <a:t> The one thing that you can talk to anybody 	about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/>
              <a:t> If you don’t like the weather just wait around 	it will change in Texas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/>
              <a:t> What are some of the factors that affect the 	weather?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 Map</a:t>
            </a:r>
          </a:p>
        </p:txBody>
      </p:sp>
      <p:pic>
        <p:nvPicPr>
          <p:cNvPr id="40965" name="Picture 5" descr="airmasse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71600"/>
            <a:ext cx="8153400" cy="5227638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A boundary between two air masses of different density, moisture, or temperature.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 Front</a:t>
            </a:r>
          </a:p>
        </p:txBody>
      </p:sp>
      <p:pic>
        <p:nvPicPr>
          <p:cNvPr id="46089" name="Picture 9" descr="cold fron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625" y="1727200"/>
            <a:ext cx="8540750" cy="4319588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Front</a:t>
            </a:r>
          </a:p>
        </p:txBody>
      </p:sp>
      <p:pic>
        <p:nvPicPr>
          <p:cNvPr id="48133" name="Picture 5" descr="warm fron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625" y="1727200"/>
            <a:ext cx="8540750" cy="4319588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Occluded Front</a:t>
            </a:r>
          </a:p>
        </p:txBody>
      </p:sp>
      <p:pic>
        <p:nvPicPr>
          <p:cNvPr id="50181" name="Picture 5" descr="cold fron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625" y="1727200"/>
            <a:ext cx="8540750" cy="4319588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Front</a:t>
            </a:r>
          </a:p>
        </p:txBody>
      </p:sp>
      <p:pic>
        <p:nvPicPr>
          <p:cNvPr id="52229" name="Picture 5" descr="stationary fron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447800"/>
            <a:ext cx="7772400" cy="49530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Severe Weather</a:t>
            </a:r>
          </a:p>
        </p:txBody>
      </p:sp>
      <p:pic>
        <p:nvPicPr>
          <p:cNvPr id="54282" name="Picture 10" descr="thunderstorm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981200"/>
            <a:ext cx="2947988" cy="4876800"/>
          </a:xfrm>
          <a:noFill/>
          <a:ln/>
        </p:spPr>
      </p:pic>
      <p:pic>
        <p:nvPicPr>
          <p:cNvPr id="54285" name="Picture 13" descr="thunderstorm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1295400"/>
            <a:ext cx="3276600" cy="2514600"/>
          </a:xfrm>
          <a:noFill/>
          <a:ln/>
        </p:spPr>
      </p:pic>
      <p:pic>
        <p:nvPicPr>
          <p:cNvPr id="54286" name="Picture 14" descr="tornado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867400" y="3886200"/>
            <a:ext cx="3276600" cy="2971800"/>
          </a:xfrm>
          <a:noFill/>
          <a:ln/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304800" y="1295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Bazooka" pitchFamily="2" charset="0"/>
              </a:rPr>
              <a:t>Thunderstorms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038600" y="2590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Bazooka" pitchFamily="2" charset="0"/>
              </a:rPr>
              <a:t>Lightning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886200" y="5334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Bazooka" pitchFamily="2" charset="0"/>
              </a:rPr>
              <a:t>Tornadoes</a:t>
            </a:r>
          </a:p>
        </p:txBody>
      </p:sp>
      <p:pic>
        <p:nvPicPr>
          <p:cNvPr id="54290" name="stormy_weather.mp3">
            <a:hlinkClick r:id="" action="ppaction://ole?verb=0"/>
            <a:hlinkHover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38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numSld="9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90"/>
                </p:tgtEl>
              </p:cMediaNode>
            </p:audio>
          </p:childTnLst>
        </p:cTn>
      </p:par>
    </p:tnLst>
    <p:bldLst>
      <p:bldP spid="54287" grpId="0"/>
      <p:bldP spid="54288" grpId="0"/>
      <p:bldP spid="542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Severe Weather</a:t>
            </a:r>
          </a:p>
        </p:txBody>
      </p:sp>
      <p:pic>
        <p:nvPicPr>
          <p:cNvPr id="58377" name="Picture 9" descr="blizzar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28800"/>
            <a:ext cx="4114800" cy="4114800"/>
          </a:xfrm>
          <a:noFill/>
          <a:ln/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90600" y="60198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Bazooka" pitchFamily="2" charset="0"/>
              </a:rPr>
              <a:t>Hurricanes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486400" y="6019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Bazooka" pitchFamily="2" charset="0"/>
              </a:rPr>
              <a:t>Blizzards</a:t>
            </a:r>
          </a:p>
        </p:txBody>
      </p:sp>
      <p:pic>
        <p:nvPicPr>
          <p:cNvPr id="58387" name="Picture 19" descr="hurricane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905000"/>
            <a:ext cx="40386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Severe Weather Safety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Watches- conditions are favorable </a:t>
            </a:r>
          </a:p>
          <a:p>
            <a:r>
              <a:rPr lang="en-US"/>
              <a:t>Warnings- conditions already exist</a:t>
            </a:r>
          </a:p>
          <a:p>
            <a:r>
              <a:rPr lang="en-US"/>
              <a:t>Examples- Tornadoes, Flooding, Thunderstorms, Blizzards, Winter Mixes and Hurricanes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Air Temperature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2514600"/>
            <a:ext cx="4194175" cy="22098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sz="2800"/>
              <a:t>Temperature is the measure of the average amount of motion in particles.</a:t>
            </a:r>
          </a:p>
        </p:txBody>
      </p:sp>
      <p:pic>
        <p:nvPicPr>
          <p:cNvPr id="9220" name="Picture 4" descr="MCj01498620000[1]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524000"/>
            <a:ext cx="2224088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Lightning</a:t>
            </a:r>
          </a:p>
        </p:txBody>
      </p:sp>
      <p:pic>
        <p:nvPicPr>
          <p:cNvPr id="68613" name="Picture 5" descr="lightin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600200"/>
            <a:ext cx="54864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Tornado Alley</a:t>
            </a:r>
          </a:p>
        </p:txBody>
      </p:sp>
      <p:pic>
        <p:nvPicPr>
          <p:cNvPr id="66566" name="Picture 6" descr="tornado alley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676400"/>
            <a:ext cx="7848600" cy="4724400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Fujiti Scale</a:t>
            </a:r>
          </a:p>
        </p:txBody>
      </p:sp>
      <p:pic>
        <p:nvPicPr>
          <p:cNvPr id="70662" name="Picture 6" descr="fuji scal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951038"/>
            <a:ext cx="8077200" cy="4678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tornado video.ASF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1066800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8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Weather Map</a:t>
            </a:r>
          </a:p>
        </p:txBody>
      </p:sp>
      <p:pic>
        <p:nvPicPr>
          <p:cNvPr id="76806" name="Picture 6" descr="Weather map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133600"/>
            <a:ext cx="7391400" cy="4391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0.56624 C -0.48281 -0.58197 -0.44948 -0.59723 -0.43767 -0.59723 C -0.36423 -0.59723 -0.28923 -0.35306 -0.28923 -0.1089 C -0.28923 -0.23214 -0.25104 -0.35306 -0.2158 -0.35306 C -0.17812 -0.35306 -0.14201 -0.23006 -0.14201 -0.1089 C -0.14201 -0.16994 -0.12309 -0.23214 -0.10416 -0.23214 C -0.08524 -0.23214 -0.06649 -0.17156 -0.06649 -0.1089 C -0.06649 -0.14035 -0.05694 -0.16994 -0.04757 -0.16994 C -0.03819 -0.16994 -0.02864 -0.1385 -0.02864 -0.1089 C -0.02864 -0.12462 -0.02378 -0.14035 -0.01927 -0.14035 C -0.01684 -0.14035 -0.00989 -0.12462 -0.00989 -0.1089 C -0.00989 -0.11699 -0.00729 -0.12462 -0.00486 -0.12462 C -0.00486 -0.12254 -3.33333E-6 -0.11699 -3.33333E-6 -0.1089 C -3.33333E-6 -0.11306 -3.33333E-6 -0.11699 0.00243 -0.11699 C 0.00243 -0.11491 0.00486 -0.11283 0.00486 -0.1089 C 0.00486 -0.11098 0.00486 -0.11306 0.00486 -0.11491 C 0.00747 -0.11491 0.00747 -0.11283 0.00747 -0.11075 C 0.0099 -0.11075 0.0099 -0.11283 0.0099 -0.11491 C 0.0125 -0.11491 0.0125 -0.11283 0.0125 -0.1107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Hurricane</a:t>
            </a:r>
          </a:p>
        </p:txBody>
      </p:sp>
      <p:pic>
        <p:nvPicPr>
          <p:cNvPr id="72715" name="Picture 11" descr="hurricane diagram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371600"/>
            <a:ext cx="7162800" cy="4759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tx1"/>
                </a:solidFill>
                <a:latin typeface="Bazooka" pitchFamily="2" charset="0"/>
              </a:rPr>
              <a:t>Hurricane Scale</a:t>
            </a:r>
          </a:p>
        </p:txBody>
      </p:sp>
      <p:pic>
        <p:nvPicPr>
          <p:cNvPr id="74758" name="Picture 6" descr="hurricane_sign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057400"/>
            <a:ext cx="77724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Hurricane Charley</a:t>
            </a:r>
          </a:p>
        </p:txBody>
      </p:sp>
      <p:pic>
        <p:nvPicPr>
          <p:cNvPr id="83974" name="Hurricane charley.wmv">
            <a:hlinkClick r:id="" action="ppaction://media"/>
            <a:hlinkHover r:id="" action="ppaction://ole?verb=0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1905000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66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Two sources of forecasting weather</a:t>
            </a:r>
          </a:p>
          <a:p>
            <a:pPr lvl="1"/>
            <a:r>
              <a:rPr lang="en-US" sz="2400"/>
              <a:t>Data collected from upper atmosphere</a:t>
            </a:r>
          </a:p>
          <a:p>
            <a:pPr lvl="1"/>
            <a:r>
              <a:rPr lang="en-US" sz="2400"/>
              <a:t>Data collected on the Earth’s surface</a:t>
            </a:r>
          </a:p>
          <a:p>
            <a:pPr lvl="1"/>
            <a:endParaRPr lang="en-US" sz="2400"/>
          </a:p>
        </p:txBody>
      </p:sp>
      <p:pic>
        <p:nvPicPr>
          <p:cNvPr id="89096" name="Picture 8" descr="NWS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676400"/>
            <a:ext cx="2209800" cy="2135188"/>
          </a:xfrm>
          <a:ln/>
        </p:spPr>
      </p:pic>
      <p:pic>
        <p:nvPicPr>
          <p:cNvPr id="89097" name="Picture 9" descr="nws2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86375" y="3963988"/>
            <a:ext cx="2917825" cy="2135187"/>
          </a:xfrm>
          <a:noFill/>
          <a:ln/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705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 normalizeH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eather"/>
              </a:rPr>
              <a:t>NWS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Wind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  a natural movement of air of any velocity; </a:t>
            </a:r>
            <a:r>
              <a:rPr lang="en-US" sz="2800" i="1"/>
              <a:t>especially</a:t>
            </a:r>
            <a:r>
              <a:rPr lang="en-US" sz="2800"/>
              <a:t> </a:t>
            </a:r>
            <a:r>
              <a:rPr lang="en-US" sz="2800" b="1"/>
              <a:t>:</a:t>
            </a:r>
            <a:r>
              <a:rPr lang="en-US" sz="2800"/>
              <a:t> the earth's air or the gas surrounding a planet in natural motion horizontally </a:t>
            </a:r>
          </a:p>
        </p:txBody>
      </p:sp>
      <p:pic>
        <p:nvPicPr>
          <p:cNvPr id="11274" name="Picture 10" descr="MMj02840150000[1]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828800"/>
            <a:ext cx="3408363" cy="2998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Station Model</a:t>
            </a:r>
          </a:p>
        </p:txBody>
      </p:sp>
      <p:pic>
        <p:nvPicPr>
          <p:cNvPr id="78854" name="Picture 6" descr="Station Model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524000"/>
            <a:ext cx="6629400" cy="49530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Isobars</a:t>
            </a:r>
          </a:p>
        </p:txBody>
      </p:sp>
      <p:sp>
        <p:nvSpPr>
          <p:cNvPr id="87044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Isobars-connect points of the “same”</a:t>
            </a:r>
          </a:p>
          <a:p>
            <a:r>
              <a:rPr lang="en-US" sz="2800"/>
              <a:t>Examples: temperature and wind speed</a:t>
            </a:r>
          </a:p>
          <a:p>
            <a:r>
              <a:rPr lang="en-US" sz="2800"/>
              <a:t>The further away the lines the lower the wind speed</a:t>
            </a:r>
          </a:p>
        </p:txBody>
      </p:sp>
      <p:pic>
        <p:nvPicPr>
          <p:cNvPr id="87046" name="Picture 6" descr="isobar map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28800"/>
            <a:ext cx="4194175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400">
                <a:cs typeface="Arial" charset="0"/>
              </a:rPr>
              <a:t>This powerpoint was kindly donated to </a:t>
            </a:r>
            <a:r>
              <a:rPr lang="en-GB" sz="2400">
                <a:cs typeface="Arial" charset="0"/>
                <a:hlinkClick r:id="rId3"/>
              </a:rPr>
              <a:t>www.worldofteaching.com</a:t>
            </a:r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r>
              <a:rPr lang="en-GB" sz="2400">
                <a:cs typeface="Arial" charset="0"/>
                <a:hlinkClick r:id="rId3"/>
              </a:rPr>
              <a:t>http://www.worldofteaching.com</a:t>
            </a:r>
            <a:r>
              <a:rPr lang="en-GB" sz="2400">
                <a:cs typeface="Arial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sz="240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Humidity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/>
              <a:t>The amount of water vapor present in the air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/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u="sng"/>
              <a:t>Relative Humidity</a:t>
            </a:r>
            <a:r>
              <a:rPr lang="en-US"/>
              <a:t> -is a measure of the amount of water vapor present in the air compared to the amount needed for saturation at a specific temperature</a:t>
            </a: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  <a:latin typeface="Chaucer" pitchFamily="2" charset="0"/>
              </a:rPr>
              <a:t>Clouds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422775"/>
          </a:xfrm>
        </p:spPr>
        <p:txBody>
          <a:bodyPr/>
          <a:lstStyle/>
          <a:p>
            <a:r>
              <a:rPr lang="en-US"/>
              <a:t>Masses of small water droplets or tiny ice crystals that float in the air.</a:t>
            </a:r>
          </a:p>
          <a:p>
            <a:r>
              <a:rPr lang="en-US"/>
              <a:t>Three main types are cirrus, cumulus, and stratus.</a:t>
            </a:r>
          </a:p>
          <a:p>
            <a:r>
              <a:rPr lang="en-US"/>
              <a:t>Other clouds are a mixture of these three main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loud formation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447800"/>
            <a:ext cx="7772400" cy="5105400"/>
          </a:xfrm>
          <a:noFill/>
          <a:ln/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924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Cloud 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Cirrus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Cirro- means “curled” or “feathery”</a:t>
            </a:r>
          </a:p>
          <a:p>
            <a:r>
              <a:rPr lang="en-US"/>
              <a:t>Form highest in the sky; are made up of ice crystals; and appear as curls, tufts, or wisps.</a:t>
            </a:r>
          </a:p>
          <a:p>
            <a:r>
              <a:rPr lang="en-US"/>
              <a:t>Usually signal the end of clear weather.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  <a:latin typeface="Bazooka" pitchFamily="2" charset="0"/>
              </a:rPr>
              <a:t>Cumulus</a:t>
            </a:r>
          </a:p>
        </p:txBody>
      </p:sp>
      <p:sp>
        <p:nvSpPr>
          <p:cNvPr id="19462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Cumulo- means “heaped” or “piled”</a:t>
            </a:r>
          </a:p>
          <a:p>
            <a:r>
              <a:rPr lang="en-US">
                <a:solidFill>
                  <a:schemeClr val="bg1"/>
                </a:solidFill>
              </a:rPr>
              <a:t>Cottony clouds with flat, usually gray bases, and puffy, bright tops.</a:t>
            </a:r>
          </a:p>
          <a:p>
            <a:r>
              <a:rPr lang="en-US">
                <a:solidFill>
                  <a:schemeClr val="bg1"/>
                </a:solidFill>
              </a:rPr>
              <a:t>Usually signal good weather, but if atmosphere is unstable, can build into towering clouds that produce showers and thunderstorms.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1653</TotalTime>
  <Words>553</Words>
  <Application>Microsoft Office PowerPoint</Application>
  <PresentationFormat>On-screen Show (4:3)</PresentationFormat>
  <Paragraphs>139</Paragraphs>
  <Slides>42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Wingdings</vt:lpstr>
      <vt:lpstr>Chaucer</vt:lpstr>
      <vt:lpstr>Bazooka</vt:lpstr>
      <vt:lpstr>Bookman Old Style</vt:lpstr>
      <vt:lpstr>Comic Sans MS</vt:lpstr>
      <vt:lpstr>Clouds</vt:lpstr>
      <vt:lpstr>Slide 1</vt:lpstr>
      <vt:lpstr>What is weather?</vt:lpstr>
      <vt:lpstr>Air Temperature</vt:lpstr>
      <vt:lpstr>Wind</vt:lpstr>
      <vt:lpstr>Humidity</vt:lpstr>
      <vt:lpstr>Clouds</vt:lpstr>
      <vt:lpstr>Slide 7</vt:lpstr>
      <vt:lpstr>Cirrus</vt:lpstr>
      <vt:lpstr>Cumulus</vt:lpstr>
      <vt:lpstr>Stratus</vt:lpstr>
      <vt:lpstr>Alto</vt:lpstr>
      <vt:lpstr>Nimbus</vt:lpstr>
      <vt:lpstr>Slide 13</vt:lpstr>
      <vt:lpstr>Other Cloud Types</vt:lpstr>
      <vt:lpstr>More Cloud Types</vt:lpstr>
      <vt:lpstr>Precipitation</vt:lpstr>
      <vt:lpstr>Types of Precipitation</vt:lpstr>
      <vt:lpstr>Air Masses</vt:lpstr>
      <vt:lpstr>Slide 19</vt:lpstr>
      <vt:lpstr>Air Mass Map</vt:lpstr>
      <vt:lpstr>Fronts</vt:lpstr>
      <vt:lpstr>Cold Front</vt:lpstr>
      <vt:lpstr>Warm Front</vt:lpstr>
      <vt:lpstr>Occluded Front</vt:lpstr>
      <vt:lpstr>Stationary Front</vt:lpstr>
      <vt:lpstr>Severe Weather</vt:lpstr>
      <vt:lpstr>More Severe Weather</vt:lpstr>
      <vt:lpstr>Severe Weather Safety</vt:lpstr>
      <vt:lpstr>Slide 29</vt:lpstr>
      <vt:lpstr>Lightning</vt:lpstr>
      <vt:lpstr>Slide 31</vt:lpstr>
      <vt:lpstr>Tornado Alley</vt:lpstr>
      <vt:lpstr>Fujiti Scale</vt:lpstr>
      <vt:lpstr>Slide 34</vt:lpstr>
      <vt:lpstr>Weather Map</vt:lpstr>
      <vt:lpstr>Hurricane</vt:lpstr>
      <vt:lpstr>Hurricane Scale</vt:lpstr>
      <vt:lpstr>Hurricane Charley</vt:lpstr>
      <vt:lpstr>Slide 39</vt:lpstr>
      <vt:lpstr>Weather Station Model</vt:lpstr>
      <vt:lpstr>Isobars</vt:lpstr>
      <vt:lpstr>Slide 42</vt:lpstr>
    </vt:vector>
  </TitlesOfParts>
  <Company>China Spring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subject>weather</dc:subject>
  <dc:creator>SBK920</dc:creator>
  <cp:keywords>Weather</cp:keywords>
  <dc:description>Weather</dc:description>
  <cp:lastModifiedBy>Tina h</cp:lastModifiedBy>
  <cp:revision>12</cp:revision>
  <dcterms:created xsi:type="dcterms:W3CDTF">2006-03-23T20:12:06Z</dcterms:created>
  <dcterms:modified xsi:type="dcterms:W3CDTF">2014-01-09T03:41:26Z</dcterms:modified>
  <cp:category>Weather</cp:category>
</cp:coreProperties>
</file>